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4"/>
    <p:sldMasterId id="2147483669" r:id="rId5"/>
  </p:sldMasterIdLst>
  <p:notesMasterIdLst>
    <p:notesMasterId r:id="rId21"/>
  </p:notesMasterIdLst>
  <p:sldIdLst>
    <p:sldId id="256" r:id="rId6"/>
    <p:sldId id="257" r:id="rId7"/>
    <p:sldId id="947" r:id="rId8"/>
    <p:sldId id="948" r:id="rId9"/>
    <p:sldId id="944" r:id="rId10"/>
    <p:sldId id="945" r:id="rId11"/>
    <p:sldId id="946" r:id="rId12"/>
    <p:sldId id="957" r:id="rId13"/>
    <p:sldId id="929" r:id="rId14"/>
    <p:sldId id="953" r:id="rId15"/>
    <p:sldId id="958" r:id="rId16"/>
    <p:sldId id="959" r:id="rId17"/>
    <p:sldId id="955" r:id="rId18"/>
    <p:sldId id="956" r:id="rId19"/>
    <p:sldId id="922" r:id="rId20"/>
  </p:sldIdLst>
  <p:sldSz cx="9144000" cy="6858000" type="screen4x3"/>
  <p:notesSz cx="6858000" cy="9144000"/>
  <p:custDataLst>
    <p:tags r:id="rId2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14" autoAdjust="0"/>
  </p:normalViewPr>
  <p:slideViewPr>
    <p:cSldViewPr snapToGrid="0">
      <p:cViewPr varScale="1">
        <p:scale>
          <a:sx n="89" d="100"/>
          <a:sy n="89" d="100"/>
        </p:scale>
        <p:origin x="21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3D44-4629-A4BB-8A8AC788D50D}"/>
              </c:ext>
            </c:extLst>
          </c:dPt>
          <c:dPt>
            <c:idx val="1"/>
            <c:bubble3D val="0"/>
            <c:spPr>
              <a:solidFill>
                <a:schemeClr val="tx1">
                  <a:lumMod val="25000"/>
                  <a:lumOff val="75000"/>
                </a:schemeClr>
              </a:solidFill>
            </c:spPr>
            <c:extLst>
              <c:ext xmlns:c16="http://schemas.microsoft.com/office/drawing/2014/chart" uri="{C3380CC4-5D6E-409C-BE32-E72D297353CC}">
                <c16:uniqueId val="{00000003-3D44-4629-A4BB-8A8AC788D50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4-3D44-4629-A4BB-8A8AC788D50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29364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Image from CA Chapters website</a:t>
            </a:r>
            <a:endParaRPr/>
          </a:p>
        </p:txBody>
      </p:sp>
      <p:sp>
        <p:nvSpPr>
          <p:cNvPr id="209" name="Shape 2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961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AECAB-5B95-971A-7918-F1A86CA85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4C0FE-5387-B7E3-90D6-8B4BC8F8A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D6232-8F10-9779-78FB-42C1B5720D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
        <p:nvSpPr>
          <p:cNvPr id="4" name="Slide Number Placeholder 3">
            <a:extLst>
              <a:ext uri="{FF2B5EF4-FFF2-40B4-BE49-F238E27FC236}">
                <a16:creationId xmlns:a16="http://schemas.microsoft.com/office/drawing/2014/main" id="{2F2A3CF7-5FEF-871A-BDE3-9FF5914DB19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5582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27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EB98F12D-4C28-3B90-E7F0-DEAAE8D85A47}"/>
            </a:ext>
          </a:extLst>
        </p:cNvPr>
        <p:cNvGrpSpPr/>
        <p:nvPr/>
      </p:nvGrpSpPr>
      <p:grpSpPr>
        <a:xfrm>
          <a:off x="0" y="0"/>
          <a:ext cx="0" cy="0"/>
          <a:chOff x="0" y="0"/>
          <a:chExt cx="0" cy="0"/>
        </a:xfrm>
      </p:grpSpPr>
      <p:sp>
        <p:nvSpPr>
          <p:cNvPr id="221" name="Shape 221">
            <a:extLst>
              <a:ext uri="{FF2B5EF4-FFF2-40B4-BE49-F238E27FC236}">
                <a16:creationId xmlns:a16="http://schemas.microsoft.com/office/drawing/2014/main" id="{2E336E05-BD76-22CF-ECC1-EC4878692C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a:extLst>
              <a:ext uri="{FF2B5EF4-FFF2-40B4-BE49-F238E27FC236}">
                <a16:creationId xmlns:a16="http://schemas.microsoft.com/office/drawing/2014/main" id="{592767AA-2A6F-39BF-5378-625AB3250E93}"/>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33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72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37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29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565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755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48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500"/>
              </a:spcAft>
            </a:pPr>
            <a:r>
              <a:rPr lang="en-US" sz="1600" b="0" i="0" dirty="0">
                <a:solidFill>
                  <a:srgbClr val="0A0A0A"/>
                </a:solidFill>
                <a:effectLst/>
                <a:latin typeface="Conv_Akk_Pro"/>
              </a:rPr>
              <a:t>Prop. 4 authorizes the state to sell the bond to fund grants and loans to local governments, Native American tribes, non-profit organizations and businesses.</a:t>
            </a:r>
          </a:p>
          <a:p>
            <a:pPr algn="l">
              <a:spcAft>
                <a:spcPts val="1500"/>
              </a:spcAft>
            </a:pPr>
            <a:r>
              <a:rPr lang="en-US" sz="1600" b="0" i="0" dirty="0">
                <a:solidFill>
                  <a:srgbClr val="0A0A0A"/>
                </a:solidFill>
                <a:effectLst/>
                <a:latin typeface="Conv_Akk_Pro"/>
              </a:rPr>
              <a:t>The lion's share of the money — $3.8 billion — is reserved for drought, flood and water supply projects, including dam repair.</a:t>
            </a:r>
          </a:p>
          <a:p>
            <a:pPr algn="l">
              <a:spcAft>
                <a:spcPts val="1500"/>
              </a:spcAft>
            </a:pPr>
            <a:r>
              <a:rPr lang="en-US" sz="1600" b="0" i="0" dirty="0">
                <a:solidFill>
                  <a:srgbClr val="0A0A0A"/>
                </a:solidFill>
                <a:effectLst/>
                <a:latin typeface="Conv_Akk_Pro"/>
              </a:rPr>
              <a:t>Prop. 4 also includes $1.5 billion for forest health and wildfire prevention, $1.2 billion to restore and protect coastal areas exposed to sea-level rise, $1.2 billion for conservation and habitat restoration, and $850 million for energy projects.</a:t>
            </a:r>
          </a:p>
          <a:p>
            <a:pPr algn="l">
              <a:spcAft>
                <a:spcPts val="1500"/>
              </a:spcAft>
            </a:pPr>
            <a:r>
              <a:rPr lang="en-US" sz="1600" b="0" i="0" dirty="0">
                <a:solidFill>
                  <a:srgbClr val="0A0A0A"/>
                </a:solidFill>
                <a:effectLst/>
                <a:latin typeface="Conv_Akk_Pro"/>
              </a:rPr>
              <a:t>Of the energy funds, $475 million will go toward offshore wind development and $325 million is pegged to grid infrastructure like long-distance transmission. The remaining $50 million is tied to energy storage.</a:t>
            </a:r>
          </a:p>
          <a:p>
            <a:pPr algn="l">
              <a:spcAft>
                <a:spcPts val="1500"/>
              </a:spcAft>
            </a:pPr>
            <a:r>
              <a:rPr lang="en-US" sz="1600" b="0" i="0" dirty="0">
                <a:solidFill>
                  <a:srgbClr val="0A0A0A"/>
                </a:solidFill>
                <a:effectLst/>
                <a:latin typeface="Conv_Akk_Pro"/>
              </a:rPr>
              <a:t>Another $700 million will go to parks, while $450 million is slated to protect communities from extreme heat and $300 million is for farms and agriculture.</a:t>
            </a:r>
          </a:p>
          <a:p>
            <a:pPr algn="l">
              <a:spcAft>
                <a:spcPts val="1500"/>
              </a:spcAft>
            </a:pPr>
            <a:r>
              <a:rPr lang="en-US" sz="1600" b="0" i="0" dirty="0">
                <a:solidFill>
                  <a:srgbClr val="0A0A0A"/>
                </a:solidFill>
                <a:effectLst/>
                <a:latin typeface="Conv_Akk_Pro"/>
              </a:rPr>
              <a:t>At least 40% of the total funds must be spent on activities that benefit lower-income communities and areas more exposed to climate change.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06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BF2E7-2E45-9355-2AFF-75127AADF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D61CC-91A3-B0CA-0B82-189607158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AE05E-AE78-B2DD-3B27-8CCE05EF6636}"/>
              </a:ext>
            </a:extLst>
          </p:cNvPr>
          <p:cNvSpPr>
            <a:spLocks noGrp="1"/>
          </p:cNvSpPr>
          <p:nvPr>
            <p:ph type="body" idx="1"/>
          </p:nvPr>
        </p:nvSpPr>
        <p:spPr/>
        <p:txBody>
          <a:bodyPr/>
          <a:lstStyle/>
          <a:p>
            <a:pPr algn="l" fontAlgn="base"/>
            <a:r>
              <a:rPr lang="en-US" sz="1100" b="0" i="0" dirty="0">
                <a:effectLst/>
                <a:latin typeface="Calibri" panose="020F0502020204030204" pitchFamily="34" charset="0"/>
              </a:rPr>
              <a:t>SRF </a:t>
            </a:r>
            <a:endParaRPr lang="en-US" b="0" i="0" dirty="0">
              <a:effectLst/>
              <a:latin typeface="Calibri" panose="020F0502020204030204" pitchFamily="34" charset="0"/>
            </a:endParaRP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State board wants to update the policy documents that go with SRF (Not IUP, which is updated annually)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Scoring criteria, and non funding changes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I suggested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MADS requirements should be revisited (Shivaji Deshmukh at IEUA agreed, Sharon Green at LACSD  wants broad changes)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Points for people with legal obligations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Reach out to Beth </a:t>
            </a:r>
            <a:r>
              <a:rPr lang="en-US" sz="1100" b="0" i="0" dirty="0" err="1">
                <a:solidFill>
                  <a:srgbClr val="000000"/>
                </a:solidFill>
                <a:effectLst/>
                <a:latin typeface="Calibri" panose="020F0502020204030204" pitchFamily="34" charset="0"/>
              </a:rPr>
              <a:t>Olhasso</a:t>
            </a:r>
            <a:r>
              <a:rPr lang="en-US" sz="1100" b="0" i="0" dirty="0">
                <a:solidFill>
                  <a:srgbClr val="000000"/>
                </a:solidFill>
                <a:effectLst/>
                <a:latin typeface="Calibri" panose="020F0502020204030204" pitchFamily="34" charset="0"/>
              </a:rPr>
              <a:t> to get more involved on developing these recommendations for  </a:t>
            </a:r>
          </a:p>
          <a:p>
            <a:pPr algn="l" fontAlgn="base"/>
            <a:r>
              <a:rPr lang="en-US" sz="1800" b="0" i="0" dirty="0">
                <a:effectLst/>
                <a:latin typeface="Calibri" panose="020F0502020204030204" pitchFamily="34" charset="0"/>
              </a:rPr>
              <a:t>Officially add IPR and DPR to drinking water SRF? </a:t>
            </a:r>
            <a:endParaRPr lang="en-US" b="0" i="0" dirty="0">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We will likely push this but it will anger Environmental Groups and impacts Disadvantage Communities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fontAlgn="base"/>
            <a:r>
              <a:rPr lang="en-US" sz="1800" b="0" i="0" dirty="0">
                <a:effectLst/>
                <a:latin typeface="Calibri" panose="020F0502020204030204" pitchFamily="34" charset="0"/>
              </a:rPr>
              <a:t>SWRCB -Right to assess fees for recycled water permits </a:t>
            </a:r>
            <a:endParaRPr lang="en-US" sz="2800" b="0" i="0" dirty="0">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See prior meeting notes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Internally discussing options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For all permits that have RW components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WDR, NPEDES, etc.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Options role out in May, Workshop in June, implement in Fall </a:t>
            </a:r>
          </a:p>
          <a:p>
            <a:pPr algn="l" fontAlgn="base"/>
            <a:r>
              <a:rPr lang="en-US" sz="1100" b="0" i="0" dirty="0">
                <a:effectLst/>
                <a:latin typeface="Calibri" panose="020F0502020204030204" pitchFamily="34" charset="0"/>
              </a:rPr>
              <a:t>Additional fees for recycled water  </a:t>
            </a:r>
            <a:endParaRPr lang="en-US" b="0" i="0" dirty="0">
              <a:effectLst/>
              <a:latin typeface="Calibri" panose="020F0502020204030204" pitchFamily="34" charset="0"/>
            </a:endParaRP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WRR's that are not paying any fees at all </a:t>
            </a: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One permit for NPEDES and WRRs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Fee would increase for the WRR portion of the permit (surcharge)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Could have fees for agencies without WRRs (potentially) </a:t>
            </a: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stakeholder meetings between now and June's broader water quality stakeholder meeting </a:t>
            </a: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This is in addition to potable reuse costs for DDW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This is for regional costs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
        <p:nvSpPr>
          <p:cNvPr id="4" name="Slide Number Placeholder 3">
            <a:extLst>
              <a:ext uri="{FF2B5EF4-FFF2-40B4-BE49-F238E27FC236}">
                <a16:creationId xmlns:a16="http://schemas.microsoft.com/office/drawing/2014/main" id="{67CC64AA-C388-27A5-CC4D-AB2615C87B3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76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mailto:PublicandGovtAffairs@emwd.org?subject=PowerPoint%20Style%20Guide%20Question"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hyperlink" Target="mailto:PublicandGovtAffairs@emwd.org?subject=PowerPoint%20Style%20Guide%20Question"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2.xml"/><Relationship Id="rId4" Type="http://schemas.openxmlformats.org/officeDocument/2006/relationships/hyperlink" Target="mailto:PublicandGovtAffairs@emwd.org?subject=PowerPoint%20Style%20Guide%20Question"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mailto:PublicandGovtAffairs@emwd.org?subject=PowerPoint%20Style%20Guide%20Question"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18" name="Shape 18"/>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 name="Shape 19"/>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 name="Shape 20"/>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1" name="Shape 21"/>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2" name="Shape 22"/>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3" name="Shape 23"/>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i="0" u="none" strike="noStrike" cap="none">
                <a:solidFill>
                  <a:srgbClr val="B86EB8"/>
                </a:solidFill>
                <a:latin typeface="Rockwell"/>
                <a:ea typeface="Rockwell"/>
                <a:cs typeface="Rockwell"/>
                <a:sym typeface="Rockwell"/>
              </a:rPr>
              <a:t>+</a:t>
            </a:r>
            <a:endParaRPr/>
          </a:p>
        </p:txBody>
      </p:sp>
      <p:sp>
        <p:nvSpPr>
          <p:cNvPr id="24" name="Shape 24"/>
          <p:cNvSpPr/>
          <p:nvPr/>
        </p:nvSpPr>
        <p:spPr>
          <a:xfrm>
            <a:off x="4624388" y="228600"/>
            <a:ext cx="2057400" cy="203911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5" name="Shape 25"/>
          <p:cNvSpPr/>
          <p:nvPr/>
        </p:nvSpPr>
        <p:spPr>
          <a:xfrm>
            <a:off x="6802438" y="2377440"/>
            <a:ext cx="2057400" cy="203911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6"/>
        <p:cNvGrpSpPr/>
        <p:nvPr/>
      </p:nvGrpSpPr>
      <p:grpSpPr>
        <a:xfrm>
          <a:off x="0" y="0"/>
          <a:ext cx="0" cy="0"/>
          <a:chOff x="0" y="0"/>
          <a:chExt cx="0" cy="0"/>
        </a:xfrm>
      </p:grpSpPr>
      <p:sp>
        <p:nvSpPr>
          <p:cNvPr id="137" name="Shape 137"/>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8" name="Shape 138"/>
          <p:cNvSpPr txBox="1">
            <a:spLocks noGrp="1"/>
          </p:cNvSpPr>
          <p:nvPr>
            <p:ph type="title"/>
          </p:nvPr>
        </p:nvSpPr>
        <p:spPr>
          <a:xfrm>
            <a:off x="4169404" y="3124200"/>
            <a:ext cx="3898272" cy="8715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Shape 139"/>
          <p:cNvSpPr>
            <a:spLocks noGrp="1"/>
          </p:cNvSpPr>
          <p:nvPr>
            <p:ph type="pic" idx="2"/>
          </p:nvPr>
        </p:nvSpPr>
        <p:spPr>
          <a:xfrm>
            <a:off x="277906" y="228600"/>
            <a:ext cx="3460658" cy="6345238"/>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0" name="Shape 140"/>
          <p:cNvSpPr txBox="1">
            <a:spLocks noGrp="1"/>
          </p:cNvSpPr>
          <p:nvPr>
            <p:ph type="body" idx="1"/>
          </p:nvPr>
        </p:nvSpPr>
        <p:spPr>
          <a:xfrm>
            <a:off x="4169404" y="3995737"/>
            <a:ext cx="3898272" cy="21478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1" name="Shape 141"/>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2" name="Shape 142"/>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3" name="Shape 143"/>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44" name="Shape 144"/>
          <p:cNvSpPr txBox="1"/>
          <p:nvPr/>
        </p:nvSpPr>
        <p:spPr>
          <a:xfrm>
            <a:off x="3990110"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06505" y="4424082"/>
            <a:ext cx="6191157" cy="83371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Shape 147"/>
          <p:cNvSpPr>
            <a:spLocks noGrp="1"/>
          </p:cNvSpPr>
          <p:nvPr>
            <p:ph type="pic" idx="2"/>
          </p:nvPr>
        </p:nvSpPr>
        <p:spPr>
          <a:xfrm>
            <a:off x="277905" y="228600"/>
            <a:ext cx="6378389"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8" name="Shape 148"/>
          <p:cNvSpPr txBox="1">
            <a:spLocks noGrp="1"/>
          </p:cNvSpPr>
          <p:nvPr>
            <p:ph type="body" idx="1"/>
          </p:nvPr>
        </p:nvSpPr>
        <p:spPr>
          <a:xfrm>
            <a:off x="506505" y="5257799"/>
            <a:ext cx="6191157" cy="885825"/>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9" name="Shape 149"/>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0" name="Shape 15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1" name="Shape 15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52" name="Shape 152"/>
          <p:cNvSpPr/>
          <p:nvPr/>
        </p:nvSpPr>
        <p:spPr>
          <a:xfrm>
            <a:off x="6802438" y="22860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3" name="Shape 153"/>
          <p:cNvSpPr/>
          <p:nvPr/>
        </p:nvSpPr>
        <p:spPr>
          <a:xfrm>
            <a:off x="6802438" y="2377440"/>
            <a:ext cx="2057400" cy="2039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4" name="Shape 154"/>
          <p:cNvSpPr txBox="1"/>
          <p:nvPr/>
        </p:nvSpPr>
        <p:spPr>
          <a:xfrm>
            <a:off x="327212" y="4632792"/>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Shape 155"/>
        <p:cNvGrpSpPr/>
        <p:nvPr/>
      </p:nvGrpSpPr>
      <p:grpSpPr>
        <a:xfrm>
          <a:off x="0" y="0"/>
          <a:ext cx="0" cy="0"/>
          <a:chOff x="0" y="0"/>
          <a:chExt cx="0" cy="0"/>
        </a:xfrm>
      </p:grpSpPr>
      <p:sp>
        <p:nvSpPr>
          <p:cNvPr id="156" name="Shape 156"/>
          <p:cNvSpPr/>
          <p:nvPr/>
        </p:nvSpPr>
        <p:spPr>
          <a:xfrm>
            <a:off x="282574" y="228600"/>
            <a:ext cx="6387167"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7" name="Shape 157"/>
          <p:cNvSpPr txBox="1">
            <a:spLocks noGrp="1"/>
          </p:cNvSpPr>
          <p:nvPr>
            <p:ph type="title"/>
          </p:nvPr>
        </p:nvSpPr>
        <p:spPr>
          <a:xfrm>
            <a:off x="380554" y="2571750"/>
            <a:ext cx="6181611"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Shape 158"/>
          <p:cNvSpPr txBox="1">
            <a:spLocks noGrp="1"/>
          </p:cNvSpPr>
          <p:nvPr>
            <p:ph type="body" idx="1"/>
          </p:nvPr>
        </p:nvSpPr>
        <p:spPr>
          <a:xfrm>
            <a:off x="381094" y="3733800"/>
            <a:ext cx="6179566"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59" name="Shape 159"/>
          <p:cNvSpPr txBox="1">
            <a:spLocks noGrp="1"/>
          </p:cNvSpPr>
          <p:nvPr>
            <p:ph type="dt" idx="10"/>
          </p:nvPr>
        </p:nvSpPr>
        <p:spPr>
          <a:xfrm>
            <a:off x="5212262" y="6235607"/>
            <a:ext cx="1348398"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0" name="Shape 160"/>
          <p:cNvSpPr txBox="1">
            <a:spLocks noGrp="1"/>
          </p:cNvSpPr>
          <p:nvPr>
            <p:ph type="ftr" idx="11"/>
          </p:nvPr>
        </p:nvSpPr>
        <p:spPr>
          <a:xfrm>
            <a:off x="381095" y="6235607"/>
            <a:ext cx="4648105"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1" name="Shape 16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62" name="Shape 162"/>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63" name="Shape 163"/>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4" name="Shape 164"/>
          <p:cNvSpPr>
            <a:spLocks noGrp="1"/>
          </p:cNvSpPr>
          <p:nvPr>
            <p:ph type="pic" idx="2"/>
          </p:nvPr>
        </p:nvSpPr>
        <p:spPr>
          <a:xfrm>
            <a:off x="6802438" y="237494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65" name="Shape 165"/>
          <p:cNvSpPr>
            <a:spLocks noGrp="1"/>
          </p:cNvSpPr>
          <p:nvPr>
            <p:ph type="pic" idx="3"/>
          </p:nvPr>
        </p:nvSpPr>
        <p:spPr>
          <a:xfrm>
            <a:off x="6802438" y="4535424"/>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Pictures with Caption">
    <p:spTree>
      <p:nvGrpSpPr>
        <p:cNvPr id="1" name="Shape 166"/>
        <p:cNvGrpSpPr/>
        <p:nvPr/>
      </p:nvGrpSpPr>
      <p:grpSpPr>
        <a:xfrm>
          <a:off x="0" y="0"/>
          <a:ext cx="0" cy="0"/>
          <a:chOff x="0" y="0"/>
          <a:chExt cx="0" cy="0"/>
        </a:xfrm>
      </p:grpSpPr>
      <p:sp>
        <p:nvSpPr>
          <p:cNvPr id="167" name="Shape 167"/>
          <p:cNvSpPr/>
          <p:nvPr/>
        </p:nvSpPr>
        <p:spPr>
          <a:xfrm>
            <a:off x="282575" y="228600"/>
            <a:ext cx="423545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8" name="Shape 168"/>
          <p:cNvSpPr txBox="1">
            <a:spLocks noGrp="1"/>
          </p:cNvSpPr>
          <p:nvPr>
            <p:ph type="title"/>
          </p:nvPr>
        </p:nvSpPr>
        <p:spPr>
          <a:xfrm>
            <a:off x="380554" y="2571750"/>
            <a:ext cx="401663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Shape 169"/>
          <p:cNvSpPr txBox="1">
            <a:spLocks noGrp="1"/>
          </p:cNvSpPr>
          <p:nvPr>
            <p:ph type="body" idx="1"/>
          </p:nvPr>
        </p:nvSpPr>
        <p:spPr>
          <a:xfrm>
            <a:off x="381094" y="3733800"/>
            <a:ext cx="4015304"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70" name="Shape 170"/>
          <p:cNvSpPr txBox="1">
            <a:spLocks noGrp="1"/>
          </p:cNvSpPr>
          <p:nvPr>
            <p:ph type="dt" idx="10"/>
          </p:nvPr>
        </p:nvSpPr>
        <p:spPr>
          <a:xfrm>
            <a:off x="3048000" y="6235607"/>
            <a:ext cx="1348398"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1" name="Shape 171"/>
          <p:cNvSpPr txBox="1">
            <a:spLocks noGrp="1"/>
          </p:cNvSpPr>
          <p:nvPr>
            <p:ph type="ftr" idx="11"/>
          </p:nvPr>
        </p:nvSpPr>
        <p:spPr>
          <a:xfrm>
            <a:off x="381095" y="6235607"/>
            <a:ext cx="2590705"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2" name="Shape 17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73" name="Shape 173"/>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74" name="Shape 174"/>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5" name="Shape 175"/>
          <p:cNvSpPr/>
          <p:nvPr/>
        </p:nvSpPr>
        <p:spPr>
          <a:xfrm>
            <a:off x="4624388" y="4534726"/>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6" name="Shape 176"/>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7" name="Shape 177"/>
          <p:cNvSpPr>
            <a:spLocks noGrp="1"/>
          </p:cNvSpPr>
          <p:nvPr>
            <p:ph type="pic" idx="3"/>
          </p:nvPr>
        </p:nvSpPr>
        <p:spPr>
          <a:xfrm>
            <a:off x="4624388" y="2381663"/>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8" name="Shape 178"/>
          <p:cNvSpPr>
            <a:spLocks noGrp="1"/>
          </p:cNvSpPr>
          <p:nvPr>
            <p:ph type="pic" idx="4"/>
          </p:nvPr>
        </p:nvSpPr>
        <p:spPr>
          <a:xfrm>
            <a:off x="6803136" y="2381662"/>
            <a:ext cx="2057400"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Pictures with Caption, Alt.">
    <p:spTree>
      <p:nvGrpSpPr>
        <p:cNvPr id="1" name="Shape 179"/>
        <p:cNvGrpSpPr/>
        <p:nvPr/>
      </p:nvGrpSpPr>
      <p:grpSpPr>
        <a:xfrm>
          <a:off x="0" y="0"/>
          <a:ext cx="0" cy="0"/>
          <a:chOff x="0" y="0"/>
          <a:chExt cx="0" cy="0"/>
        </a:xfrm>
      </p:grpSpPr>
      <p:sp>
        <p:nvSpPr>
          <p:cNvPr id="180" name="Shape 180"/>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81" name="Shape 181"/>
          <p:cNvSpPr txBox="1">
            <a:spLocks noGrp="1"/>
          </p:cNvSpPr>
          <p:nvPr>
            <p:ph type="title"/>
          </p:nvPr>
        </p:nvSpPr>
        <p:spPr>
          <a:xfrm>
            <a:off x="4953000" y="3124200"/>
            <a:ext cx="3108960" cy="8715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Shape 182"/>
          <p:cNvSpPr>
            <a:spLocks noGrp="1"/>
          </p:cNvSpPr>
          <p:nvPr>
            <p:ph type="pic" idx="2"/>
          </p:nvPr>
        </p:nvSpPr>
        <p:spPr>
          <a:xfrm>
            <a:off x="277905" y="2365248"/>
            <a:ext cx="4240119"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83" name="Shape 183"/>
          <p:cNvSpPr txBox="1">
            <a:spLocks noGrp="1"/>
          </p:cNvSpPr>
          <p:nvPr>
            <p:ph type="body" idx="1"/>
          </p:nvPr>
        </p:nvSpPr>
        <p:spPr>
          <a:xfrm>
            <a:off x="4953000" y="3995737"/>
            <a:ext cx="3108960" cy="21478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84" name="Shape 184"/>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5" name="Shape 185"/>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6" name="Shape 186"/>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87" name="Shape 187"/>
          <p:cNvSpPr txBox="1"/>
          <p:nvPr/>
        </p:nvSpPr>
        <p:spPr>
          <a:xfrm>
            <a:off x="4750361"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
        <p:nvSpPr>
          <p:cNvPr id="188" name="Shape 188"/>
          <p:cNvSpPr>
            <a:spLocks noGrp="1"/>
          </p:cNvSpPr>
          <p:nvPr>
            <p:ph type="pic" idx="3"/>
          </p:nvPr>
        </p:nvSpPr>
        <p:spPr>
          <a:xfrm>
            <a:off x="277905"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89" name="Shape 189"/>
          <p:cNvSpPr>
            <a:spLocks noGrp="1"/>
          </p:cNvSpPr>
          <p:nvPr>
            <p:ph type="pic" idx="4"/>
          </p:nvPr>
        </p:nvSpPr>
        <p:spPr>
          <a:xfrm>
            <a:off x="2460625"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90"/>
        <p:cNvGrpSpPr/>
        <p:nvPr/>
      </p:nvGrpSpPr>
      <p:grpSpPr>
        <a:xfrm>
          <a:off x="0" y="0"/>
          <a:ext cx="0" cy="0"/>
          <a:chOff x="0" y="0"/>
          <a:chExt cx="0" cy="0"/>
        </a:xfrm>
      </p:grpSpPr>
      <p:sp>
        <p:nvSpPr>
          <p:cNvPr id="191" name="Shape 191"/>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92" name="Shape 19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93" name="Shape 193"/>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4" name="Shape 194"/>
          <p:cNvSpPr txBox="1">
            <a:spLocks noGrp="1"/>
          </p:cNvSpPr>
          <p:nvPr>
            <p:ph type="body" idx="1"/>
          </p:nvPr>
        </p:nvSpPr>
        <p:spPr>
          <a:xfrm rot="5400000">
            <a:off x="2204149" y="275525"/>
            <a:ext cx="4144963" cy="755631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95" name="Shape 195"/>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6" name="Shape 196"/>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7" name="Shape 197"/>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98"/>
        <p:cNvGrpSpPr/>
        <p:nvPr/>
      </p:nvGrpSpPr>
      <p:grpSpPr>
        <a:xfrm>
          <a:off x="0" y="0"/>
          <a:ext cx="0" cy="0"/>
          <a:chOff x="0" y="0"/>
          <a:chExt cx="0" cy="0"/>
        </a:xfrm>
      </p:grpSpPr>
      <p:sp>
        <p:nvSpPr>
          <p:cNvPr id="199" name="Shape 199"/>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00" name="Shape 200"/>
          <p:cNvSpPr txBox="1">
            <a:spLocks noGrp="1"/>
          </p:cNvSpPr>
          <p:nvPr>
            <p:ph type="title"/>
          </p:nvPr>
        </p:nvSpPr>
        <p:spPr>
          <a:xfrm rot="5400000">
            <a:off x="5750720" y="3199794"/>
            <a:ext cx="5171422" cy="68131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Shape 201"/>
          <p:cNvSpPr txBox="1">
            <a:spLocks noGrp="1"/>
          </p:cNvSpPr>
          <p:nvPr>
            <p:ph type="body" idx="1"/>
          </p:nvPr>
        </p:nvSpPr>
        <p:spPr>
          <a:xfrm rot="5400000">
            <a:off x="1293765" y="122191"/>
            <a:ext cx="5184869" cy="6858000"/>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202" name="Shape 20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3" name="Shape 20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4" name="Shape 20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205" name="Shape 205"/>
          <p:cNvSpPr txBox="1"/>
          <p:nvPr/>
        </p:nvSpPr>
        <p:spPr>
          <a:xfrm rot="-5400000">
            <a:off x="8593111" y="561668"/>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A40ED-60D9-43E2-A395-9CFF58BB878C}"/>
              </a:ext>
            </a:extLst>
          </p:cNvPr>
          <p:cNvSpPr>
            <a:spLocks noGrp="1"/>
          </p:cNvSpPr>
          <p:nvPr>
            <p:ph type="dt" idx="10"/>
          </p:nvPr>
        </p:nvSpPr>
        <p:spPr/>
        <p:txBody>
          <a:bodyPr/>
          <a:lstStyle/>
          <a:p>
            <a:endParaRPr lang="en-US"/>
          </a:p>
        </p:txBody>
      </p:sp>
      <p:sp>
        <p:nvSpPr>
          <p:cNvPr id="3" name="Footer Placeholder 2">
            <a:extLst>
              <a:ext uri="{FF2B5EF4-FFF2-40B4-BE49-F238E27FC236}">
                <a16:creationId xmlns:a16="http://schemas.microsoft.com/office/drawing/2014/main" id="{E81AEDB5-F33A-408E-875A-DD8F1132CB9F}"/>
              </a:ext>
            </a:extLst>
          </p:cNvPr>
          <p:cNvSpPr>
            <a:spLocks noGrp="1"/>
          </p:cNvSpPr>
          <p:nvPr>
            <p:ph type="ftr" idx="11"/>
          </p:nvPr>
        </p:nvSpPr>
        <p:spPr/>
        <p:txBody>
          <a:bodyPr/>
          <a:lstStyle/>
          <a:p>
            <a:endParaRPr lang="en-US"/>
          </a:p>
        </p:txBody>
      </p:sp>
      <p:sp>
        <p:nvSpPr>
          <p:cNvPr id="4" name="Slide Number Placeholder 3">
            <a:extLst>
              <a:ext uri="{FF2B5EF4-FFF2-40B4-BE49-F238E27FC236}">
                <a16:creationId xmlns:a16="http://schemas.microsoft.com/office/drawing/2014/main" id="{B06209BE-1D16-4E2E-AD7A-1AB6BD8458E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lt1"/>
                </a:solidFill>
                <a:latin typeface="Rockwell"/>
                <a:ea typeface="Rockwell"/>
                <a:cs typeface="Rockwell"/>
                <a:sym typeface="Rockwell"/>
              </a:rPr>
              <a:t>‹#›</a:t>
            </a:fld>
            <a:endParaRPr lang="en-US" sz="14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150878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EMWD_PPT_Waves_Cov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59992"/>
            <a:ext cx="9144000" cy="5398008"/>
          </a:xfrm>
          <a:prstGeom prst="rect">
            <a:avLst/>
          </a:prstGeom>
        </p:spPr>
      </p:pic>
      <p:sp>
        <p:nvSpPr>
          <p:cNvPr id="2" name="Title 1"/>
          <p:cNvSpPr>
            <a:spLocks noGrp="1"/>
          </p:cNvSpPr>
          <p:nvPr>
            <p:ph type="ctrTitle"/>
          </p:nvPr>
        </p:nvSpPr>
        <p:spPr>
          <a:xfrm>
            <a:off x="551981" y="3437681"/>
            <a:ext cx="7772400" cy="1676464"/>
          </a:xfrm>
        </p:spPr>
        <p:txBody>
          <a:bodyPr anchor="b">
            <a:no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51981" y="5130521"/>
            <a:ext cx="7772400" cy="772568"/>
          </a:xfrm>
        </p:spPr>
        <p:txBody>
          <a:bodyPr>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EMWD_Full-Name_rgb.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3946" y="237356"/>
            <a:ext cx="3728227" cy="2198879"/>
          </a:xfrm>
          <a:prstGeom prst="rect">
            <a:avLst/>
          </a:prstGeom>
        </p:spPr>
      </p:pic>
    </p:spTree>
    <p:extLst>
      <p:ext uri="{BB962C8B-B14F-4D97-AF65-F5344CB8AC3E}">
        <p14:creationId xmlns:p14="http://schemas.microsoft.com/office/powerpoint/2010/main" val="3569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8" name="Picture 7"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Tree>
    <p:extLst>
      <p:ext uri="{BB962C8B-B14F-4D97-AF65-F5344CB8AC3E}">
        <p14:creationId xmlns:p14="http://schemas.microsoft.com/office/powerpoint/2010/main" val="5009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6"/>
        <p:cNvGrpSpPr/>
        <p:nvPr/>
      </p:nvGrpSpPr>
      <p:grpSpPr>
        <a:xfrm>
          <a:off x="0" y="0"/>
          <a:ext cx="0" cy="0"/>
          <a:chOff x="0" y="0"/>
          <a:chExt cx="0" cy="0"/>
        </a:xfrm>
      </p:grpSpPr>
      <p:sp>
        <p:nvSpPr>
          <p:cNvPr id="27" name="Shape 27"/>
          <p:cNvSpPr/>
          <p:nvPr/>
        </p:nvSpPr>
        <p:spPr>
          <a:xfrm>
            <a:off x="8210550" y="282574"/>
            <a:ext cx="642097"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8" name="Shape 2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0" name="Shape 3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 name="Shape 3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2" name="Shape 3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33" name="Shape 33"/>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34" name="Shape 34"/>
          <p:cNvSpPr/>
          <p:nvPr/>
        </p:nvSpPr>
        <p:spPr>
          <a:xfrm>
            <a:off x="8068235" y="282574"/>
            <a:ext cx="9144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sp>
        <p:nvSpPr>
          <p:cNvPr id="2" name="Title 1"/>
          <p:cNvSpPr>
            <a:spLocks noGrp="1"/>
          </p:cNvSpPr>
          <p:nvPr>
            <p:ph type="title"/>
          </p:nvPr>
        </p:nvSpPr>
        <p:spPr>
          <a:xfrm>
            <a:off x="722313" y="1924152"/>
            <a:ext cx="7772400" cy="1885669"/>
          </a:xfrm>
        </p:spPr>
        <p:txBody>
          <a:bodyPr anchor="t" anchorCtr="0">
            <a:noAutofit/>
          </a:bodyPr>
          <a:lstStyle>
            <a:lvl1pPr algn="l">
              <a:defRPr sz="3200" b="0" cap="none"/>
            </a:lvl1pPr>
          </a:lstStyle>
          <a:p>
            <a:r>
              <a:rPr lang="en-US"/>
              <a:t>Click to edit Master title style</a:t>
            </a:r>
          </a:p>
        </p:txBody>
      </p:sp>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Tree>
    <p:extLst>
      <p:ext uri="{BB962C8B-B14F-4D97-AF65-F5344CB8AC3E}">
        <p14:creationId xmlns:p14="http://schemas.microsoft.com/office/powerpoint/2010/main" val="1121274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10" name="Straight Connector 9"/>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7818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No Logo for Large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9" name="Text Placeholder 8">
            <a:extLst>
              <a:ext uri="{FF2B5EF4-FFF2-40B4-BE49-F238E27FC236}">
                <a16:creationId xmlns:a16="http://schemas.microsoft.com/office/drawing/2014/main" id="{7A8FD0F3-85A3-4EA6-86D0-3796AE636CEC}"/>
              </a:ext>
            </a:extLst>
          </p:cNvPr>
          <p:cNvSpPr>
            <a:spLocks noGrp="1"/>
          </p:cNvSpPr>
          <p:nvPr>
            <p:ph type="body" sz="quarter" idx="10" hasCustomPrompt="1"/>
          </p:nvPr>
        </p:nvSpPr>
        <p:spPr>
          <a:xfrm>
            <a:off x="6352162" y="6167199"/>
            <a:ext cx="2334638" cy="603250"/>
          </a:xfrm>
        </p:spPr>
        <p:txBody>
          <a:bodyPr/>
          <a:lstStyle>
            <a:lvl1pPr marL="0" indent="0" algn="ctr">
              <a:buNone/>
              <a:defRPr sz="1000">
                <a:highlight>
                  <a:srgbClr val="FFFF00"/>
                </a:highlight>
              </a:defRPr>
            </a:lvl1pPr>
          </a:lstStyle>
          <a:p>
            <a:pPr lvl="0"/>
            <a:r>
              <a:rPr lang="en-US" sz="1000"/>
              <a:t>This layout is only used when graphics overlap the logo. This text does not print or display in presentation mode.</a:t>
            </a:r>
            <a:endParaRPr lang="en-US"/>
          </a:p>
        </p:txBody>
      </p:sp>
    </p:spTree>
    <p:extLst>
      <p:ext uri="{BB962C8B-B14F-4D97-AF65-F5344CB8AC3E}">
        <p14:creationId xmlns:p14="http://schemas.microsoft.com/office/powerpoint/2010/main" val="149596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82181"/>
            <a:ext cx="4040188" cy="639762"/>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1943"/>
            <a:ext cx="4040188" cy="43042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82181"/>
            <a:ext cx="4041775" cy="639762"/>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21943"/>
            <a:ext cx="4041775" cy="43042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12" name="Straight Connector 11"/>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6564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8" name="Straight Connector 7"/>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5702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Tree>
    <p:extLst>
      <p:ext uri="{BB962C8B-B14F-4D97-AF65-F5344CB8AC3E}">
        <p14:creationId xmlns:p14="http://schemas.microsoft.com/office/powerpoint/2010/main" val="4123105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B34D76-F730-4D12-A41D-4074A45AD412}"/>
              </a:ext>
            </a:extLst>
          </p:cNvPr>
          <p:cNvSpPr>
            <a:spLocks noGrp="1"/>
          </p:cNvSpPr>
          <p:nvPr>
            <p:ph type="body" sz="quarter" idx="11" hasCustomPrompt="1"/>
          </p:nvPr>
        </p:nvSpPr>
        <p:spPr>
          <a:xfrm>
            <a:off x="722313" y="1924050"/>
            <a:ext cx="7772400" cy="882650"/>
          </a:xfrm>
        </p:spPr>
        <p:txBody>
          <a:bodyPr/>
          <a:lstStyle>
            <a:lvl1pPr marL="0" indent="0">
              <a:buNone/>
              <a:defRPr sz="3600"/>
            </a:lvl1pPr>
          </a:lstStyle>
          <a:p>
            <a:pPr lvl="0"/>
            <a:r>
              <a:rPr lang="en-US"/>
              <a:t>Contact Information</a:t>
            </a:r>
          </a:p>
        </p:txBody>
      </p:sp>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
        <p:nvSpPr>
          <p:cNvPr id="13" name="Text Placeholder 12">
            <a:extLst>
              <a:ext uri="{FF2B5EF4-FFF2-40B4-BE49-F238E27FC236}">
                <a16:creationId xmlns:a16="http://schemas.microsoft.com/office/drawing/2014/main" id="{B9E4CB03-FD30-42FD-95ED-7616E140E96A}"/>
              </a:ext>
            </a:extLst>
          </p:cNvPr>
          <p:cNvSpPr>
            <a:spLocks noGrp="1"/>
          </p:cNvSpPr>
          <p:nvPr>
            <p:ph type="body" sz="quarter" idx="13" hasCustomPrompt="1"/>
          </p:nvPr>
        </p:nvSpPr>
        <p:spPr>
          <a:xfrm>
            <a:off x="722313" y="2847546"/>
            <a:ext cx="7772400" cy="1757362"/>
          </a:xfrm>
        </p:spPr>
        <p:txBody>
          <a:bodyPr/>
          <a:lstStyle>
            <a:lvl1pPr marL="0" indent="0">
              <a:spcBef>
                <a:spcPts val="0"/>
              </a:spcBef>
              <a:buNone/>
              <a:defRPr sz="1800"/>
            </a:lvl1pPr>
          </a:lstStyle>
          <a:p>
            <a:pPr lvl="0"/>
            <a:r>
              <a:rPr lang="en-US"/>
              <a:t>Name of Presenter</a:t>
            </a:r>
            <a:br>
              <a:rPr lang="en-US"/>
            </a:br>
            <a:r>
              <a:rPr lang="en-US"/>
              <a:t>Title of Presenter</a:t>
            </a:r>
            <a:br>
              <a:rPr lang="en-US"/>
            </a:br>
            <a:r>
              <a:rPr lang="en-US"/>
              <a:t>(000) 000-0000 Ext. 0000</a:t>
            </a:r>
            <a:br>
              <a:rPr lang="en-US"/>
            </a:br>
            <a:br>
              <a:rPr lang="en-US"/>
            </a:br>
            <a:r>
              <a:rPr lang="en-US"/>
              <a:t>email@emwd.org</a:t>
            </a:r>
          </a:p>
        </p:txBody>
      </p:sp>
    </p:spTree>
    <p:extLst>
      <p:ext uri="{BB962C8B-B14F-4D97-AF65-F5344CB8AC3E}">
        <p14:creationId xmlns:p14="http://schemas.microsoft.com/office/powerpoint/2010/main" val="346588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PT Style Guide 1">
    <p:spTree>
      <p:nvGrpSpPr>
        <p:cNvPr id="1" name=""/>
        <p:cNvGrpSpPr/>
        <p:nvPr/>
      </p:nvGrpSpPr>
      <p:grpSpPr>
        <a:xfrm>
          <a:off x="0" y="0"/>
          <a:ext cx="0" cy="0"/>
          <a:chOff x="0" y="0"/>
          <a:chExt cx="0" cy="0"/>
        </a:xfrm>
      </p:grpSpPr>
      <p:cxnSp>
        <p:nvCxnSpPr>
          <p:cNvPr id="4" name="Straight Connector 3"/>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5" name="Picture 4"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6" name="TextBox 5"/>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a:solidFill>
                  <a:schemeClr val="tx1"/>
                </a:solidFill>
                <a:latin typeface="Calibri" panose="020F0502020204030204" pitchFamily="34" charset="0"/>
                <a:hlinkClick r:id="rId3"/>
              </a:rPr>
              <a:t>PublicandGovtAffairs@emwd.org</a:t>
            </a:r>
            <a:r>
              <a:rPr lang="en-US" sz="1400">
                <a:solidFill>
                  <a:schemeClr val="tx1"/>
                </a:solidFill>
                <a:latin typeface="Calibri" panose="020F0502020204030204" pitchFamily="34" charset="0"/>
              </a:rPr>
              <a:t>. </a:t>
            </a:r>
          </a:p>
        </p:txBody>
      </p:sp>
      <p:sp>
        <p:nvSpPr>
          <p:cNvPr id="7" name="Rectangle 6"/>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8"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sp>
        <p:nvSpPr>
          <p:cNvPr id="9" name="TextBox 8"/>
          <p:cNvSpPr txBox="1"/>
          <p:nvPr userDrawn="1"/>
        </p:nvSpPr>
        <p:spPr>
          <a:xfrm>
            <a:off x="457202" y="2527649"/>
            <a:ext cx="3886200" cy="3262432"/>
          </a:xfrm>
          <a:prstGeom prst="rect">
            <a:avLst/>
          </a:prstGeom>
          <a:noFill/>
        </p:spPr>
        <p:txBody>
          <a:bodyPr wrap="square" rtlCol="0">
            <a:spAutoFit/>
          </a:bodyPr>
          <a:lstStyle/>
          <a:p>
            <a:r>
              <a:rPr lang="en-US" sz="1400" b="1">
                <a:solidFill>
                  <a:schemeClr val="accent1"/>
                </a:solidFill>
              </a:rPr>
              <a:t>When Presenting</a:t>
            </a:r>
          </a:p>
          <a:p>
            <a:r>
              <a:rPr lang="en-US" sz="1200"/>
              <a:t>Font size should be larger to ensure legibility</a:t>
            </a:r>
            <a:r>
              <a:rPr lang="en-US" sz="1200" baseline="0"/>
              <a:t> from a far distance. Even while scaling to meet the audience’s needs, please maintain the proportions of the template. The header should be larger than the content below the line.</a:t>
            </a:r>
          </a:p>
          <a:p>
            <a:endParaRPr lang="en-US" sz="1200" baseline="0"/>
          </a:p>
          <a:p>
            <a:r>
              <a:rPr lang="en-US" sz="1200" b="1" kern="1200">
                <a:solidFill>
                  <a:schemeClr val="tx1"/>
                </a:solidFill>
                <a:latin typeface="+mn-lt"/>
                <a:ea typeface="+mn-ea"/>
                <a:cs typeface="+mn-cs"/>
              </a:rPr>
              <a:t>Maximum Size -</a:t>
            </a:r>
            <a:r>
              <a:rPr lang="en-US" sz="1200" b="1" kern="1200" baseline="0">
                <a:solidFill>
                  <a:schemeClr val="tx1"/>
                </a:solidFill>
                <a:latin typeface="+mn-lt"/>
                <a:ea typeface="+mn-ea"/>
                <a:cs typeface="+mn-cs"/>
              </a:rPr>
              <a:t> header: 36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28 </a:t>
            </a:r>
            <a:r>
              <a:rPr lang="en-US" sz="1200" b="1" kern="1200" baseline="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baseline="0"/>
              <a:t>Keep sizing consistent throughout. If you do not have a lot of content on the slide, body content can be larger but no larger than the max. Font inside of shapes can be larger as shapes are used for emphasis.</a:t>
            </a:r>
          </a:p>
          <a:p>
            <a:endParaRPr lang="en-US" sz="12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Minimum</a:t>
            </a:r>
            <a:r>
              <a:rPr lang="en-US" sz="1200" b="1" kern="1200" baseline="0">
                <a:solidFill>
                  <a:schemeClr val="tx1"/>
                </a:solidFill>
                <a:latin typeface="+mn-lt"/>
                <a:ea typeface="+mn-ea"/>
                <a:cs typeface="+mn-cs"/>
              </a:rPr>
              <a:t> </a:t>
            </a:r>
            <a:r>
              <a:rPr lang="en-US" sz="1200" b="1" kern="1200">
                <a:solidFill>
                  <a:schemeClr val="tx1"/>
                </a:solidFill>
                <a:latin typeface="+mn-lt"/>
                <a:ea typeface="+mn-ea"/>
                <a:cs typeface="+mn-cs"/>
              </a:rPr>
              <a:t>Size - header: 28 </a:t>
            </a:r>
            <a:r>
              <a:rPr lang="en-US" sz="1200" b="1" kern="1200" err="1">
                <a:solidFill>
                  <a:schemeClr val="tx1"/>
                </a:solidFill>
                <a:latin typeface="+mn-lt"/>
                <a:ea typeface="+mn-ea"/>
                <a:cs typeface="+mn-cs"/>
              </a:rPr>
              <a:t>pt</a:t>
            </a:r>
            <a:r>
              <a:rPr lang="en-US" sz="1200" b="1" kern="1200">
                <a:solidFill>
                  <a:schemeClr val="tx1"/>
                </a:solidFill>
                <a:latin typeface="+mn-lt"/>
                <a:ea typeface="+mn-ea"/>
                <a:cs typeface="+mn-cs"/>
              </a:rPr>
              <a:t>,</a:t>
            </a:r>
            <a:r>
              <a:rPr lang="en-US" sz="1200" b="1" kern="1200" baseline="0">
                <a:solidFill>
                  <a:schemeClr val="tx1"/>
                </a:solidFill>
                <a:latin typeface="+mn-lt"/>
                <a:ea typeface="+mn-ea"/>
                <a:cs typeface="+mn-cs"/>
              </a:rPr>
              <a:t> body content: </a:t>
            </a:r>
            <a:r>
              <a:rPr lang="en-US" sz="1200" b="1" kern="1200">
                <a:solidFill>
                  <a:schemeClr val="tx1"/>
                </a:solidFill>
                <a:latin typeface="+mn-lt"/>
                <a:ea typeface="+mn-ea"/>
                <a:cs typeface="+mn-cs"/>
              </a:rPr>
              <a:t>16 </a:t>
            </a:r>
            <a:r>
              <a:rPr lang="en-US" sz="1200" b="1" kern="120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a:t>Font smaller than 28 </a:t>
            </a:r>
            <a:r>
              <a:rPr lang="en-US" sz="1200" err="1"/>
              <a:t>pt</a:t>
            </a:r>
            <a:r>
              <a:rPr lang="en-US" sz="1200"/>
              <a:t> in the header or 16</a:t>
            </a:r>
            <a:r>
              <a:rPr lang="en-US" sz="1200" baseline="0"/>
              <a:t> </a:t>
            </a:r>
            <a:r>
              <a:rPr lang="en-US" sz="1200" baseline="0" err="1"/>
              <a:t>pt</a:t>
            </a:r>
            <a:r>
              <a:rPr lang="en-US" sz="1200" baseline="0"/>
              <a:t> in body content will be very hard to read. Consider moving content to a continued slide if you find yourself condensing the font.</a:t>
            </a:r>
            <a:endParaRPr lang="en-US" sz="1200"/>
          </a:p>
        </p:txBody>
      </p:sp>
      <p:sp>
        <p:nvSpPr>
          <p:cNvPr id="10" name="TextBox 9"/>
          <p:cNvSpPr txBox="1"/>
          <p:nvPr userDrawn="1"/>
        </p:nvSpPr>
        <p:spPr>
          <a:xfrm>
            <a:off x="4697835" y="2527648"/>
            <a:ext cx="3886200" cy="3577523"/>
          </a:xfrm>
          <a:prstGeom prst="rect">
            <a:avLst/>
          </a:prstGeom>
          <a:noFill/>
        </p:spPr>
        <p:txBody>
          <a:bodyPr wrap="square" lIns="27432" tIns="27432" rIns="27432" bIns="27432" rtlCol="0" anchor="t" anchorCtr="0">
            <a:noAutofit/>
          </a:bodyPr>
          <a:lstStyle/>
          <a:p>
            <a:r>
              <a:rPr lang="en-US" sz="1400" b="1">
                <a:solidFill>
                  <a:schemeClr val="accent1"/>
                </a:solidFill>
              </a:rPr>
              <a:t>When Printing</a:t>
            </a:r>
          </a:p>
          <a:p>
            <a:r>
              <a:rPr lang="en-US" sz="1200">
                <a:solidFill>
                  <a:schemeClr val="tx1"/>
                </a:solidFill>
              </a:rPr>
              <a:t>Printed</a:t>
            </a:r>
            <a:r>
              <a:rPr lang="en-US" sz="1200" baseline="0">
                <a:solidFill>
                  <a:schemeClr val="tx1"/>
                </a:solidFill>
              </a:rPr>
              <a:t> files can have smaller font as target audience members are closer to the material. </a:t>
            </a:r>
          </a:p>
          <a:p>
            <a:endParaRPr lang="en-US" sz="1200" baseline="0">
              <a:solidFill>
                <a:schemeClr val="tx1"/>
              </a:solidFill>
            </a:endParaRPr>
          </a:p>
          <a:p>
            <a:r>
              <a:rPr lang="en-US" sz="1200" b="1" kern="1200">
                <a:solidFill>
                  <a:schemeClr val="tx1"/>
                </a:solidFill>
                <a:latin typeface="+mn-lt"/>
                <a:ea typeface="+mn-ea"/>
                <a:cs typeface="+mn-cs"/>
              </a:rPr>
              <a:t>Maximum Size -</a:t>
            </a:r>
            <a:r>
              <a:rPr lang="en-US" sz="1200" b="1" kern="1200" baseline="0">
                <a:solidFill>
                  <a:schemeClr val="tx1"/>
                </a:solidFill>
                <a:latin typeface="+mn-lt"/>
                <a:ea typeface="+mn-ea"/>
                <a:cs typeface="+mn-cs"/>
              </a:rPr>
              <a:t> header: 28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14 </a:t>
            </a:r>
            <a:r>
              <a:rPr lang="en-US" sz="1200" b="1" kern="1200" baseline="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baseline="0"/>
              <a:t>If you do not have a lot of content on the slide, font can be larger, but not larger than the max. When printing out a document, large font on a page can feel wasteful of space. </a:t>
            </a:r>
          </a:p>
          <a:p>
            <a:endParaRPr lang="en-US" sz="12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Minimum</a:t>
            </a:r>
            <a:r>
              <a:rPr lang="en-US" sz="1200" b="1" kern="1200" baseline="0">
                <a:solidFill>
                  <a:schemeClr val="tx1"/>
                </a:solidFill>
                <a:latin typeface="+mn-lt"/>
                <a:ea typeface="+mn-ea"/>
                <a:cs typeface="+mn-cs"/>
              </a:rPr>
              <a:t> </a:t>
            </a:r>
            <a:r>
              <a:rPr lang="en-US" sz="1200" b="1" kern="1200">
                <a:solidFill>
                  <a:schemeClr val="tx1"/>
                </a:solidFill>
                <a:latin typeface="+mn-lt"/>
                <a:ea typeface="+mn-ea"/>
                <a:cs typeface="+mn-cs"/>
              </a:rPr>
              <a:t>Size - header: 20</a:t>
            </a:r>
            <a:r>
              <a:rPr lang="en-US" sz="1200" b="1" kern="1200" baseline="0">
                <a:solidFill>
                  <a:schemeClr val="tx1"/>
                </a:solidFill>
                <a:latin typeface="+mn-lt"/>
                <a:ea typeface="+mn-ea"/>
                <a:cs typeface="+mn-cs"/>
              </a:rPr>
              <a:t>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11</a:t>
            </a:r>
            <a:r>
              <a:rPr lang="en-US" sz="1200" b="1" kern="1200">
                <a:solidFill>
                  <a:schemeClr val="tx1"/>
                </a:solidFill>
                <a:latin typeface="+mn-lt"/>
                <a:ea typeface="+mn-ea"/>
                <a:cs typeface="+mn-cs"/>
              </a:rPr>
              <a:t> </a:t>
            </a:r>
            <a:r>
              <a:rPr lang="en-US" sz="1200" b="1" kern="120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a:t>To maintain emphasis</a:t>
            </a:r>
            <a:r>
              <a:rPr lang="en-US" sz="1200" baseline="0"/>
              <a:t> of page headers, please do not use font smaller than 20 pt. For body content, the smallest point size appropriate for most audiences is 11 pt. Smaller than this size can be very difficult to read, and since our information is important, make it as easy as possible to consume the content.</a:t>
            </a:r>
            <a:endParaRPr lang="en-US" sz="1200"/>
          </a:p>
          <a:p>
            <a:endParaRPr lang="en-US" sz="1200">
              <a:solidFill>
                <a:schemeClr val="tx1"/>
              </a:solidFill>
            </a:endParaRPr>
          </a:p>
        </p:txBody>
      </p:sp>
    </p:spTree>
    <p:extLst>
      <p:ext uri="{BB962C8B-B14F-4D97-AF65-F5344CB8AC3E}">
        <p14:creationId xmlns:p14="http://schemas.microsoft.com/office/powerpoint/2010/main" val="121663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PT Style Guide 2">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8652" y="2591149"/>
            <a:ext cx="2554287"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cxnSp>
        <p:nvCxnSpPr>
          <p:cNvPr id="15" name="Straight Connector 14"/>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6" name="Picture 15"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17" name="TextBox 16"/>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4"/>
              </a:rPr>
              <a:t>PublicandGovtAffairs@emwd.org</a:t>
            </a:r>
            <a:r>
              <a:rPr lang="en-US" sz="1400">
                <a:solidFill>
                  <a:schemeClr val="tx1"/>
                </a:solidFill>
                <a:latin typeface="Calibri" panose="020F0502020204030204" pitchFamily="34" charset="0"/>
              </a:rPr>
              <a:t>. </a:t>
            </a:r>
          </a:p>
        </p:txBody>
      </p:sp>
      <p:sp>
        <p:nvSpPr>
          <p:cNvPr id="18" name="Rectangle 17"/>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pic>
        <p:nvPicPr>
          <p:cNvPr id="19" name="Picture 18" descr="EMWD_Acronym_rgb.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29128" y="2471800"/>
            <a:ext cx="1253903" cy="942693"/>
          </a:xfrm>
          <a:prstGeom prst="rect">
            <a:avLst/>
          </a:prstGeom>
        </p:spPr>
      </p:pic>
      <p:sp>
        <p:nvSpPr>
          <p:cNvPr id="20" name="TextBox 19"/>
          <p:cNvSpPr txBox="1"/>
          <p:nvPr userDrawn="1"/>
        </p:nvSpPr>
        <p:spPr>
          <a:xfrm>
            <a:off x="457202" y="2527649"/>
            <a:ext cx="2403473" cy="1384995"/>
          </a:xfrm>
          <a:prstGeom prst="rect">
            <a:avLst/>
          </a:prstGeom>
          <a:noFill/>
        </p:spPr>
        <p:txBody>
          <a:bodyPr wrap="square" rtlCol="0">
            <a:spAutoFit/>
          </a:bodyPr>
          <a:lstStyle/>
          <a:p>
            <a:r>
              <a:rPr lang="en-US" sz="1200" b="1">
                <a:solidFill>
                  <a:schemeClr val="accent1"/>
                </a:solidFill>
              </a:rPr>
              <a:t>EMWD</a:t>
            </a:r>
            <a:r>
              <a:rPr lang="en-US" sz="1200" b="1" baseline="0">
                <a:solidFill>
                  <a:schemeClr val="accent1"/>
                </a:solidFill>
              </a:rPr>
              <a:t> Logo</a:t>
            </a:r>
            <a:endParaRPr lang="en-US" sz="1200" b="1">
              <a:solidFill>
                <a:schemeClr val="accent1"/>
              </a:solidFill>
            </a:endParaRPr>
          </a:p>
          <a:p>
            <a:r>
              <a:rPr lang="en-US" sz="1200"/>
              <a:t>The logo </a:t>
            </a:r>
            <a:r>
              <a:rPr lang="en-US" sz="1200" baseline="0"/>
              <a:t>should be on all slides. </a:t>
            </a:r>
            <a:r>
              <a:rPr lang="en-US" sz="1200" baseline="0">
                <a:highlight>
                  <a:srgbClr val="FFFF00"/>
                </a:highlight>
              </a:rPr>
              <a:t>Provide a white space buffer between the logo and other graphics.  If the logo must be covered, please do not partially overlap the logo.</a:t>
            </a:r>
            <a:r>
              <a:rPr lang="en-US" sz="1200" baseline="0"/>
              <a:t> </a:t>
            </a:r>
            <a:endParaRPr lang="en-US" sz="1200"/>
          </a:p>
        </p:txBody>
      </p:sp>
      <p:sp>
        <p:nvSpPr>
          <p:cNvPr id="21" name="TextBox 20"/>
          <p:cNvSpPr txBox="1"/>
          <p:nvPr userDrawn="1"/>
        </p:nvSpPr>
        <p:spPr>
          <a:xfrm>
            <a:off x="457202" y="4194142"/>
            <a:ext cx="2403473" cy="1469783"/>
          </a:xfrm>
          <a:prstGeom prst="rect">
            <a:avLst/>
          </a:prstGeom>
          <a:noFill/>
        </p:spPr>
        <p:txBody>
          <a:bodyPr wrap="square" lIns="91440" tIns="27432" rIns="91440" bIns="27432"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a:solidFill>
                  <a:schemeClr val="accent1"/>
                </a:solidFill>
              </a:rPr>
              <a:t>Calibri Font</a:t>
            </a:r>
          </a:p>
          <a:p>
            <a:r>
              <a:rPr lang="en-US" sz="1200">
                <a:solidFill>
                  <a:schemeClr val="tx1"/>
                </a:solidFill>
              </a:rPr>
              <a:t>Calibri</a:t>
            </a:r>
            <a:r>
              <a:rPr lang="en-US" sz="1200" baseline="0">
                <a:solidFill>
                  <a:schemeClr val="tx1"/>
                </a:solidFill>
              </a:rPr>
              <a:t> </a:t>
            </a:r>
            <a:r>
              <a:rPr lang="en-US" sz="1200">
                <a:solidFill>
                  <a:schemeClr val="tx1"/>
                </a:solidFill>
              </a:rPr>
              <a:t>is the default font for this template. When transitioning past presentations, pay close attention to font transitions and font size. The default font color is black. Headlines can be in EMWD Blue.</a:t>
            </a:r>
          </a:p>
        </p:txBody>
      </p:sp>
      <p:grpSp>
        <p:nvGrpSpPr>
          <p:cNvPr id="27" name="Group 26"/>
          <p:cNvGrpSpPr/>
          <p:nvPr userDrawn="1"/>
        </p:nvGrpSpPr>
        <p:grpSpPr>
          <a:xfrm>
            <a:off x="2525086" y="4295596"/>
            <a:ext cx="2245986" cy="479014"/>
            <a:chOff x="2818701" y="4354166"/>
            <a:chExt cx="2245986" cy="479014"/>
          </a:xfrm>
        </p:grpSpPr>
        <p:sp>
          <p:nvSpPr>
            <p:cNvPr id="22" name="TextBox 21"/>
            <p:cNvSpPr txBox="1"/>
            <p:nvPr userDrawn="1"/>
          </p:nvSpPr>
          <p:spPr>
            <a:xfrm>
              <a:off x="2818701" y="4354166"/>
              <a:ext cx="2245986" cy="367769"/>
            </a:xfrm>
            <a:prstGeom prst="rect">
              <a:avLst/>
            </a:prstGeom>
            <a:noFill/>
          </p:spPr>
          <p:txBody>
            <a:bodyPr wrap="square" lIns="27432" tIns="27432" rIns="27432" bIns="27432" rtlCol="0" anchor="ctr" anchorCtr="0">
              <a:noAutofit/>
            </a:bodyPr>
            <a:lstStyle/>
            <a:p>
              <a:pPr algn="ctr"/>
              <a:r>
                <a:rPr lang="en-US" sz="1200">
                  <a:solidFill>
                    <a:schemeClr val="tx1"/>
                  </a:solidFill>
                </a:rPr>
                <a:t>Calibri 12 pt. sample copy </a:t>
              </a:r>
            </a:p>
          </p:txBody>
        </p:sp>
        <p:sp>
          <p:nvSpPr>
            <p:cNvPr id="24" name="TextBox 23"/>
            <p:cNvSpPr txBox="1"/>
            <p:nvPr userDrawn="1"/>
          </p:nvSpPr>
          <p:spPr>
            <a:xfrm>
              <a:off x="3569112" y="4633751"/>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grpSp>
      <p:grpSp>
        <p:nvGrpSpPr>
          <p:cNvPr id="2" name="Group 1"/>
          <p:cNvGrpSpPr/>
          <p:nvPr userDrawn="1"/>
        </p:nvGrpSpPr>
        <p:grpSpPr>
          <a:xfrm>
            <a:off x="2525086" y="4896399"/>
            <a:ext cx="2245986" cy="544390"/>
            <a:chOff x="2525086" y="5028603"/>
            <a:chExt cx="2245986" cy="544390"/>
          </a:xfrm>
        </p:grpSpPr>
        <p:sp>
          <p:nvSpPr>
            <p:cNvPr id="23" name="TextBox 22"/>
            <p:cNvSpPr txBox="1"/>
            <p:nvPr userDrawn="1"/>
          </p:nvSpPr>
          <p:spPr>
            <a:xfrm>
              <a:off x="2525086" y="5061237"/>
              <a:ext cx="2245986" cy="366384"/>
            </a:xfrm>
            <a:prstGeom prst="rect">
              <a:avLst/>
            </a:prstGeom>
            <a:noFill/>
          </p:spPr>
          <p:txBody>
            <a:bodyPr wrap="square" lIns="27432" tIns="27432" rIns="27432" bIns="27432" rtlCol="0" anchor="ctr" anchorCtr="0">
              <a:noAutofit/>
            </a:bodyPr>
            <a:lstStyle/>
            <a:p>
              <a:pPr algn="ctr"/>
              <a:r>
                <a:rPr lang="en-US" sz="1200">
                  <a:solidFill>
                    <a:schemeClr val="tx1"/>
                  </a:solidFill>
                  <a:latin typeface="Arial" panose="020B0604020202020204" pitchFamily="34" charset="0"/>
                  <a:cs typeface="Arial" panose="020B0604020202020204" pitchFamily="34" charset="0"/>
                </a:rPr>
                <a:t>Arial 12</a:t>
              </a:r>
              <a:r>
                <a:rPr lang="en-US" sz="1200" baseline="0">
                  <a:solidFill>
                    <a:schemeClr val="tx1"/>
                  </a:solidFill>
                  <a:latin typeface="Arial" panose="020B0604020202020204" pitchFamily="34" charset="0"/>
                  <a:cs typeface="Arial" panose="020B0604020202020204" pitchFamily="34" charset="0"/>
                </a:rPr>
                <a:t> </a:t>
              </a:r>
              <a:r>
                <a:rPr lang="en-US" sz="1200">
                  <a:solidFill>
                    <a:schemeClr val="tx1"/>
                  </a:solidFill>
                  <a:latin typeface="Arial" panose="020B0604020202020204" pitchFamily="34" charset="0"/>
                  <a:cs typeface="Arial" panose="020B0604020202020204" pitchFamily="34" charset="0"/>
                </a:rPr>
                <a:t>pt. sample copy </a:t>
              </a:r>
            </a:p>
          </p:txBody>
        </p:sp>
        <p:sp>
          <p:nvSpPr>
            <p:cNvPr id="25" name="TextBox 24"/>
            <p:cNvSpPr txBox="1"/>
            <p:nvPr userDrawn="1"/>
          </p:nvSpPr>
          <p:spPr>
            <a:xfrm>
              <a:off x="3300295" y="5373564"/>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26" name="Straight Connector 25"/>
            <p:cNvCxnSpPr/>
            <p:nvPr userDrawn="1"/>
          </p:nvCxnSpPr>
          <p:spPr>
            <a:xfrm>
              <a:off x="3264059" y="5028603"/>
              <a:ext cx="968638" cy="453065"/>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userDrawn="1"/>
        </p:nvSpPr>
        <p:spPr>
          <a:xfrm>
            <a:off x="4697836" y="2527649"/>
            <a:ext cx="2019134" cy="1004116"/>
          </a:xfrm>
          <a:prstGeom prst="rect">
            <a:avLst/>
          </a:prstGeom>
          <a:noFill/>
        </p:spPr>
        <p:txBody>
          <a:bodyPr wrap="square" lIns="27432" tIns="27432" rIns="27432" bIns="27432" rtlCol="0" anchor="t" anchorCtr="0">
            <a:noAutofit/>
          </a:bodyPr>
          <a:lstStyle/>
          <a:p>
            <a:r>
              <a:rPr lang="en-US" sz="1200" b="1">
                <a:solidFill>
                  <a:schemeClr val="accent1"/>
                </a:solidFill>
              </a:rPr>
              <a:t>Theme Colors</a:t>
            </a:r>
          </a:p>
          <a:p>
            <a:r>
              <a:rPr lang="en-US" sz="1200">
                <a:solidFill>
                  <a:schemeClr val="tx1"/>
                </a:solidFill>
              </a:rPr>
              <a:t>The chart to the right defines the correct color name and on screen value of each approved color in this template.</a:t>
            </a:r>
          </a:p>
        </p:txBody>
      </p:sp>
    </p:spTree>
    <p:extLst>
      <p:ext uri="{BB962C8B-B14F-4D97-AF65-F5344CB8AC3E}">
        <p14:creationId xmlns:p14="http://schemas.microsoft.com/office/powerpoint/2010/main" val="1532776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 Style Guide 3">
    <p:spTree>
      <p:nvGrpSpPr>
        <p:cNvPr id="1" name=""/>
        <p:cNvGrpSpPr/>
        <p:nvPr/>
      </p:nvGrpSpPr>
      <p:grpSpPr>
        <a:xfrm>
          <a:off x="0" y="0"/>
          <a:ext cx="0" cy="0"/>
          <a:chOff x="0" y="0"/>
          <a:chExt cx="0" cy="0"/>
        </a:xfrm>
      </p:grpSpPr>
      <p:sp>
        <p:nvSpPr>
          <p:cNvPr id="26"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sp>
        <p:nvSpPr>
          <p:cNvPr id="3" name="TextBox 2"/>
          <p:cNvSpPr txBox="1"/>
          <p:nvPr userDrawn="1"/>
        </p:nvSpPr>
        <p:spPr>
          <a:xfrm>
            <a:off x="457199" y="4191327"/>
            <a:ext cx="2385867" cy="832927"/>
          </a:xfrm>
          <a:prstGeom prst="rect">
            <a:avLst/>
          </a:prstGeom>
          <a:noFill/>
        </p:spPr>
        <p:txBody>
          <a:bodyPr wrap="square" lIns="91440" tIns="27432" rIns="91440" bIns="27432" rtlCol="0" anchor="t" anchorCtr="0">
            <a:noAutofit/>
          </a:bodyPr>
          <a:lstStyle/>
          <a:p>
            <a:r>
              <a:rPr lang="en-US" sz="1200" b="1">
                <a:solidFill>
                  <a:schemeClr val="accent1"/>
                </a:solidFill>
              </a:rPr>
              <a:t>Text Borders</a:t>
            </a:r>
          </a:p>
          <a:p>
            <a:r>
              <a:rPr lang="en-US" sz="1200">
                <a:solidFill>
                  <a:schemeClr val="tx1"/>
                </a:solidFill>
              </a:rPr>
              <a:t>When there is no fill, border color(s) should appear in EMWD Blue.</a:t>
            </a:r>
          </a:p>
        </p:txBody>
      </p:sp>
      <p:sp>
        <p:nvSpPr>
          <p:cNvPr id="4" name="TextBox 3"/>
          <p:cNvSpPr txBox="1"/>
          <p:nvPr userDrawn="1"/>
        </p:nvSpPr>
        <p:spPr>
          <a:xfrm>
            <a:off x="457200" y="2523379"/>
            <a:ext cx="2302778" cy="1521459"/>
          </a:xfrm>
          <a:prstGeom prst="rect">
            <a:avLst/>
          </a:prstGeom>
          <a:noFill/>
        </p:spPr>
        <p:txBody>
          <a:bodyPr wrap="square" lIns="91440" tIns="27432" rIns="91440" bIns="27432" rtlCol="0" anchor="t" anchorCtr="0">
            <a:noAutofit/>
          </a:bodyPr>
          <a:lstStyle/>
          <a:p>
            <a:r>
              <a:rPr lang="en-US" sz="1200" b="1">
                <a:solidFill>
                  <a:schemeClr val="accent1"/>
                </a:solidFill>
              </a:rPr>
              <a:t>Fill Colors</a:t>
            </a:r>
          </a:p>
          <a:p>
            <a:r>
              <a:rPr lang="en-US" sz="1200">
                <a:solidFill>
                  <a:schemeClr val="tx1"/>
                </a:solidFill>
              </a:rPr>
              <a:t>Fill colors should appear in EMWD Blue. If additional fills are needed, EMWD Light Blue and EMWD Cool Gray 6 (the darker gray)</a:t>
            </a:r>
            <a:r>
              <a:rPr lang="en-US" sz="1200" baseline="0">
                <a:solidFill>
                  <a:schemeClr val="tx1"/>
                </a:solidFill>
              </a:rPr>
              <a:t> </a:t>
            </a:r>
            <a:r>
              <a:rPr lang="en-US" sz="1200">
                <a:solidFill>
                  <a:schemeClr val="tx1"/>
                </a:solidFill>
              </a:rPr>
              <a:t>are preferred. White text should appear in the fills. Do not include a shadow</a:t>
            </a:r>
            <a:r>
              <a:rPr lang="en-US" sz="1200" baseline="0">
                <a:solidFill>
                  <a:schemeClr val="tx1"/>
                </a:solidFill>
              </a:rPr>
              <a:t> behind the text.</a:t>
            </a:r>
            <a:endParaRPr lang="en-US" sz="1200">
              <a:solidFill>
                <a:schemeClr val="tx1"/>
              </a:solidFill>
            </a:endParaRPr>
          </a:p>
        </p:txBody>
      </p:sp>
      <p:sp>
        <p:nvSpPr>
          <p:cNvPr id="6" name="TextBox 5"/>
          <p:cNvSpPr txBox="1"/>
          <p:nvPr userDrawn="1"/>
        </p:nvSpPr>
        <p:spPr>
          <a:xfrm>
            <a:off x="4909667" y="2523380"/>
            <a:ext cx="2537435" cy="1259554"/>
          </a:xfrm>
          <a:prstGeom prst="rect">
            <a:avLst/>
          </a:prstGeom>
          <a:noFill/>
        </p:spPr>
        <p:txBody>
          <a:bodyPr wrap="square" lIns="27432" tIns="27432" rIns="27432" bIns="27432" rtlCol="0" anchor="t" anchorCtr="0">
            <a:noAutofit/>
          </a:bodyPr>
          <a:lstStyle/>
          <a:p>
            <a:r>
              <a:rPr lang="en-US" sz="1200" b="1">
                <a:solidFill>
                  <a:schemeClr val="accent1"/>
                </a:solidFill>
              </a:rPr>
              <a:t>Charts</a:t>
            </a:r>
          </a:p>
          <a:p>
            <a:r>
              <a:rPr lang="en-US" sz="1200">
                <a:solidFill>
                  <a:schemeClr val="tx1"/>
                </a:solidFill>
              </a:rPr>
              <a:t>Charts should include</a:t>
            </a:r>
            <a:r>
              <a:rPr lang="en-US" sz="1200" baseline="0">
                <a:solidFill>
                  <a:schemeClr val="tx1"/>
                </a:solidFill>
              </a:rPr>
              <a:t> the </a:t>
            </a:r>
            <a:r>
              <a:rPr lang="en-US" sz="1200">
                <a:solidFill>
                  <a:schemeClr val="tx1"/>
                </a:solidFill>
              </a:rPr>
              <a:t>range of approved colors that provide sufficient contrast. </a:t>
            </a:r>
          </a:p>
        </p:txBody>
      </p:sp>
      <p:sp>
        <p:nvSpPr>
          <p:cNvPr id="9" name="Rectangle 8"/>
          <p:cNvSpPr/>
          <p:nvPr userDrawn="1"/>
        </p:nvSpPr>
        <p:spPr bwMode="auto">
          <a:xfrm>
            <a:off x="2860671" y="4319850"/>
            <a:ext cx="1518382" cy="377865"/>
          </a:xfrm>
          <a:prstGeom prst="rect">
            <a:avLst/>
          </a:prstGeom>
          <a:noFill/>
          <a:ln w="12700">
            <a:solidFill>
              <a:schemeClr val="accent1"/>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tx1"/>
                </a:solidFill>
              </a:rPr>
              <a:t>Sample copy text</a:t>
            </a:r>
          </a:p>
        </p:txBody>
      </p:sp>
      <p:sp>
        <p:nvSpPr>
          <p:cNvPr id="10" name="Rectangle 9"/>
          <p:cNvSpPr/>
          <p:nvPr userDrawn="1"/>
        </p:nvSpPr>
        <p:spPr bwMode="auto">
          <a:xfrm>
            <a:off x="2860671" y="2602752"/>
            <a:ext cx="1518382" cy="377865"/>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sp>
        <p:nvSpPr>
          <p:cNvPr id="11" name="Rectangle 10"/>
          <p:cNvSpPr/>
          <p:nvPr userDrawn="1"/>
        </p:nvSpPr>
        <p:spPr bwMode="auto">
          <a:xfrm>
            <a:off x="2860671" y="3022603"/>
            <a:ext cx="1518382"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sp>
        <p:nvSpPr>
          <p:cNvPr id="12" name="Rectangle 11"/>
          <p:cNvSpPr/>
          <p:nvPr userDrawn="1"/>
        </p:nvSpPr>
        <p:spPr bwMode="auto">
          <a:xfrm>
            <a:off x="2860671" y="3442453"/>
            <a:ext cx="1518382" cy="377865"/>
          </a:xfrm>
          <a:prstGeom prst="rect">
            <a:avLst/>
          </a:prstGeom>
          <a:solidFill>
            <a:schemeClr val="tx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graphicFrame>
        <p:nvGraphicFramePr>
          <p:cNvPr id="25" name="Chart 24"/>
          <p:cNvGraphicFramePr/>
          <p:nvPr userDrawn="1">
            <p:extLst>
              <p:ext uri="{D42A27DB-BD31-4B8C-83A1-F6EECF244321}">
                <p14:modId xmlns:p14="http://schemas.microsoft.com/office/powerpoint/2010/main" val="2738439735"/>
              </p:ext>
            </p:extLst>
          </p:nvPr>
        </p:nvGraphicFramePr>
        <p:xfrm>
          <a:off x="7333840" y="2404318"/>
          <a:ext cx="1840601" cy="1227067"/>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Connector 26"/>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28" name="Picture 27"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29" name="TextBox 28"/>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4"/>
              </a:rPr>
              <a:t>PublicandGovtAffairs@emwd.org</a:t>
            </a:r>
            <a:r>
              <a:rPr lang="en-US" sz="1400">
                <a:solidFill>
                  <a:schemeClr val="tx1"/>
                </a:solidFill>
                <a:latin typeface="Calibri" panose="020F0502020204030204" pitchFamily="34" charset="0"/>
              </a:rPr>
              <a:t>. </a:t>
            </a:r>
          </a:p>
        </p:txBody>
      </p:sp>
      <p:sp>
        <p:nvSpPr>
          <p:cNvPr id="30" name="Rectangle 29"/>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31" name="TextBox 30"/>
          <p:cNvSpPr txBox="1"/>
          <p:nvPr userDrawn="1"/>
        </p:nvSpPr>
        <p:spPr>
          <a:xfrm>
            <a:off x="4909667" y="4191328"/>
            <a:ext cx="2695989" cy="556302"/>
          </a:xfrm>
          <a:prstGeom prst="rect">
            <a:avLst/>
          </a:prstGeom>
          <a:noFill/>
        </p:spPr>
        <p:txBody>
          <a:bodyPr wrap="square" lIns="27432" tIns="27432" rIns="27432" bIns="27432" rtlCol="0" anchor="t" anchorCtr="0">
            <a:noAutofit/>
          </a:bodyPr>
          <a:lstStyle/>
          <a:p>
            <a:r>
              <a:rPr lang="en-US" sz="1200" b="1">
                <a:solidFill>
                  <a:schemeClr val="accent1"/>
                </a:solidFill>
              </a:rPr>
              <a:t>Images</a:t>
            </a:r>
          </a:p>
          <a:p>
            <a:r>
              <a:rPr lang="en-US" sz="1200">
                <a:solidFill>
                  <a:schemeClr val="tx1"/>
                </a:solidFill>
              </a:rPr>
              <a:t>Use images/clip art/icons that align</a:t>
            </a:r>
            <a:r>
              <a:rPr lang="en-US" sz="1200" baseline="0">
                <a:solidFill>
                  <a:schemeClr val="tx1"/>
                </a:solidFill>
              </a:rPr>
              <a:t> with the EMWD brand character</a:t>
            </a:r>
            <a:r>
              <a:rPr lang="en-US" sz="1200">
                <a:solidFill>
                  <a:schemeClr val="tx1"/>
                </a:solidFill>
              </a:rPr>
              <a:t>.</a:t>
            </a:r>
          </a:p>
        </p:txBody>
      </p:sp>
    </p:spTree>
    <p:extLst>
      <p:ext uri="{BB962C8B-B14F-4D97-AF65-F5344CB8AC3E}">
        <p14:creationId xmlns:p14="http://schemas.microsoft.com/office/powerpoint/2010/main" val="35446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Shape 35"/>
        <p:cNvGrpSpPr/>
        <p:nvPr/>
      </p:nvGrpSpPr>
      <p:grpSpPr>
        <a:xfrm>
          <a:off x="0" y="0"/>
          <a:ext cx="0" cy="0"/>
          <a:chOff x="0" y="0"/>
          <a:chExt cx="0" cy="0"/>
        </a:xfrm>
      </p:grpSpPr>
      <p:sp>
        <p:nvSpPr>
          <p:cNvPr id="36" name="Shape 36"/>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7" name="Shape 37"/>
          <p:cNvSpPr txBox="1">
            <a:spLocks noGrp="1"/>
          </p:cNvSpPr>
          <p:nvPr>
            <p:ph type="title"/>
          </p:nvPr>
        </p:nvSpPr>
        <p:spPr>
          <a:xfrm>
            <a:off x="498474" y="134471"/>
            <a:ext cx="7556313" cy="99508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9" name="Shape 39"/>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0" name="Shape 4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1" name="Shape 4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42" name="Shape 4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43" name="Shape 43"/>
          <p:cNvSpPr txBox="1">
            <a:spLocks noGrp="1"/>
          </p:cNvSpPr>
          <p:nvPr>
            <p:ph type="body" idx="2"/>
          </p:nvPr>
        </p:nvSpPr>
        <p:spPr>
          <a:xfrm>
            <a:off x="498518" y="1129553"/>
            <a:ext cx="7558960" cy="774700"/>
          </a:xfrm>
          <a:prstGeom prst="rect">
            <a:avLst/>
          </a:prstGeom>
          <a:noFill/>
          <a:ln>
            <a:noFill/>
          </a:ln>
        </p:spPr>
        <p:txBody>
          <a:bodyPr spcFirstLastPara="1" wrap="square" lIns="91425" tIns="91425" rIns="91425" bIns="91425" anchor="t" anchorCtr="0"/>
          <a:lstStyle>
            <a:lvl1pPr marL="457200" marR="0" lvl="0" indent="-228600" algn="l" rtl="0">
              <a:spcBef>
                <a:spcPts val="2000"/>
              </a:spcBef>
              <a:spcAft>
                <a:spcPts val="0"/>
              </a:spcAft>
              <a:buClr>
                <a:schemeClr val="accent1"/>
              </a:buClr>
              <a:buSzPts val="1800"/>
              <a:buFont typeface="Noto Sans Symbols"/>
              <a:buNone/>
              <a:defRPr sz="2400" b="0" i="0" u="none" strike="noStrike" cap="none">
                <a:solidFill>
                  <a:schemeClr val="accent3"/>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PT Style Guide 4">
    <p:spTree>
      <p:nvGrpSpPr>
        <p:cNvPr id="1" name=""/>
        <p:cNvGrpSpPr/>
        <p:nvPr/>
      </p:nvGrpSpPr>
      <p:grpSpPr>
        <a:xfrm>
          <a:off x="0" y="0"/>
          <a:ext cx="0" cy="0"/>
          <a:chOff x="0" y="0"/>
          <a:chExt cx="0" cy="0"/>
        </a:xfrm>
      </p:grpSpPr>
      <p:sp>
        <p:nvSpPr>
          <p:cNvPr id="12"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cxnSp>
        <p:nvCxnSpPr>
          <p:cNvPr id="15" name="Straight Connector 14"/>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6" name="Picture 15"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17" name="TextBox 16"/>
          <p:cNvSpPr txBox="1"/>
          <p:nvPr userDrawn="1"/>
        </p:nvSpPr>
        <p:spPr>
          <a:xfrm>
            <a:off x="457201" y="1179576"/>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3"/>
              </a:rPr>
              <a:t>PublicandGovtAffairs@emwd.org</a:t>
            </a:r>
            <a:r>
              <a:rPr lang="en-US" sz="1400">
                <a:solidFill>
                  <a:schemeClr val="tx1"/>
                </a:solidFill>
                <a:latin typeface="Calibri" panose="020F0502020204030204" pitchFamily="34" charset="0"/>
              </a:rPr>
              <a:t>. </a:t>
            </a:r>
          </a:p>
        </p:txBody>
      </p:sp>
      <p:sp>
        <p:nvSpPr>
          <p:cNvPr id="18" name="Rectangle 17"/>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28" name="TextBox 27"/>
          <p:cNvSpPr txBox="1"/>
          <p:nvPr userDrawn="1"/>
        </p:nvSpPr>
        <p:spPr>
          <a:xfrm>
            <a:off x="461963" y="2525846"/>
            <a:ext cx="2398712" cy="898948"/>
          </a:xfrm>
          <a:prstGeom prst="rect">
            <a:avLst/>
          </a:prstGeom>
          <a:noFill/>
        </p:spPr>
        <p:txBody>
          <a:bodyPr wrap="square" lIns="91440" tIns="27432" rIns="91440" bIns="27432" rtlCol="0" anchor="t" anchorCtr="0">
            <a:noAutofit/>
          </a:bodyPr>
          <a:lstStyle/>
          <a:p>
            <a:r>
              <a:rPr lang="en-US" sz="1200" b="1">
                <a:solidFill>
                  <a:schemeClr val="accent1"/>
                </a:solidFill>
              </a:rPr>
              <a:t>Gradients</a:t>
            </a:r>
          </a:p>
          <a:p>
            <a:r>
              <a:rPr lang="en-US" sz="1200">
                <a:solidFill>
                  <a:schemeClr val="tx1"/>
                </a:solidFill>
              </a:rPr>
              <a:t>Do not include gradient colors (i.e. blue to green, green to purple, etc.).</a:t>
            </a:r>
          </a:p>
        </p:txBody>
      </p:sp>
      <p:sp>
        <p:nvSpPr>
          <p:cNvPr id="36" name="TextBox 35"/>
          <p:cNvSpPr txBox="1"/>
          <p:nvPr userDrawn="1"/>
        </p:nvSpPr>
        <p:spPr>
          <a:xfrm>
            <a:off x="461963" y="3753910"/>
            <a:ext cx="2398712" cy="881687"/>
          </a:xfrm>
          <a:prstGeom prst="rect">
            <a:avLst/>
          </a:prstGeom>
          <a:noFill/>
        </p:spPr>
        <p:txBody>
          <a:bodyPr wrap="square" lIns="91440" tIns="27432" rIns="91440" bIns="27432" rtlCol="0" anchor="t" anchorCtr="0">
            <a:noAutofit/>
          </a:bodyPr>
          <a:lstStyle/>
          <a:p>
            <a:r>
              <a:rPr lang="en-US" sz="1200" b="1">
                <a:solidFill>
                  <a:schemeClr val="accent1"/>
                </a:solidFill>
              </a:rPr>
              <a:t>Lines</a:t>
            </a:r>
          </a:p>
          <a:p>
            <a:r>
              <a:rPr lang="en-US" sz="1200">
                <a:solidFill>
                  <a:schemeClr val="tx1"/>
                </a:solidFill>
              </a:rPr>
              <a:t>Lines should appear in the solid or round dotted style. Please avoid square dotted, dash dotted, long dashed, etc.</a:t>
            </a:r>
          </a:p>
        </p:txBody>
      </p:sp>
      <p:sp>
        <p:nvSpPr>
          <p:cNvPr id="37" name="Rectangle 36"/>
          <p:cNvSpPr/>
          <p:nvPr userDrawn="1"/>
        </p:nvSpPr>
        <p:spPr bwMode="auto">
          <a:xfrm>
            <a:off x="2919392" y="2612366"/>
            <a:ext cx="594360" cy="535310"/>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sp>
        <p:nvSpPr>
          <p:cNvPr id="38" name="Rectangle 37"/>
          <p:cNvSpPr/>
          <p:nvPr userDrawn="1"/>
        </p:nvSpPr>
        <p:spPr bwMode="auto">
          <a:xfrm>
            <a:off x="3683612" y="2612366"/>
            <a:ext cx="594360" cy="535310"/>
          </a:xfrm>
          <a:prstGeom prst="rect">
            <a:avLst/>
          </a:prstGeom>
          <a:gradFill flip="none" rotWithShape="1">
            <a:gsLst>
              <a:gs pos="0">
                <a:schemeClr val="accent1"/>
              </a:gs>
              <a:gs pos="100000">
                <a:schemeClr val="accent3"/>
              </a:gs>
            </a:gsLst>
            <a:lin ang="0" scaled="1"/>
            <a:tileRect/>
          </a:gra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cxnSp>
        <p:nvCxnSpPr>
          <p:cNvPr id="39" name="Straight Connector 38"/>
          <p:cNvCxnSpPr/>
          <p:nvPr userDrawn="1"/>
        </p:nvCxnSpPr>
        <p:spPr>
          <a:xfrm>
            <a:off x="3513752" y="2544140"/>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a:xfrm>
            <a:off x="2929888" y="3239593"/>
            <a:ext cx="583864" cy="185201"/>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sp>
        <p:nvSpPr>
          <p:cNvPr id="41" name="TextBox 40"/>
          <p:cNvSpPr txBox="1"/>
          <p:nvPr userDrawn="1"/>
        </p:nvSpPr>
        <p:spPr>
          <a:xfrm>
            <a:off x="3704604" y="3225365"/>
            <a:ext cx="573368"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42" name="Straight Connector 41"/>
          <p:cNvCxnSpPr/>
          <p:nvPr userDrawn="1"/>
        </p:nvCxnSpPr>
        <p:spPr>
          <a:xfrm>
            <a:off x="2898438" y="3916482"/>
            <a:ext cx="1463040" cy="0"/>
          </a:xfrm>
          <a:prstGeom prst="line">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898438" y="4147400"/>
            <a:ext cx="1463040" cy="0"/>
          </a:xfrm>
          <a:prstGeom prst="line">
            <a:avLst/>
          </a:prstGeom>
          <a:ln w="12700">
            <a:solidFill>
              <a:schemeClr val="tx1"/>
            </a:solidFill>
            <a:prstDash val="dot"/>
            <a:tailEnd type="non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257376" y="4220873"/>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cxnSp>
        <p:nvCxnSpPr>
          <p:cNvPr id="45" name="Straight Connector 44"/>
          <p:cNvCxnSpPr/>
          <p:nvPr userDrawn="1"/>
        </p:nvCxnSpPr>
        <p:spPr>
          <a:xfrm>
            <a:off x="2898438" y="4619732"/>
            <a:ext cx="1463040" cy="0"/>
          </a:xfrm>
          <a:prstGeom prst="line">
            <a:avLst/>
          </a:prstGeom>
          <a:ln w="12700">
            <a:solidFill>
              <a:schemeClr val="tx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2898438" y="4892635"/>
            <a:ext cx="1463040" cy="0"/>
          </a:xfrm>
          <a:prstGeom prst="line">
            <a:avLst/>
          </a:prstGeom>
          <a:ln w="12700">
            <a:solidFill>
              <a:schemeClr val="tx1"/>
            </a:solidFill>
            <a:prstDash val="lgDashDot"/>
            <a:tailEnd type="none" w="lg"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3297258" y="5018590"/>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48" name="Straight Connector 47"/>
          <p:cNvCxnSpPr/>
          <p:nvPr userDrawn="1"/>
        </p:nvCxnSpPr>
        <p:spPr>
          <a:xfrm>
            <a:off x="3297258" y="4451792"/>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a:xfrm>
            <a:off x="4909667" y="2525845"/>
            <a:ext cx="2101882" cy="813461"/>
          </a:xfrm>
          <a:prstGeom prst="rect">
            <a:avLst/>
          </a:prstGeom>
          <a:noFill/>
        </p:spPr>
        <p:txBody>
          <a:bodyPr wrap="square" lIns="27432" tIns="27432" rIns="27432" bIns="27432" rtlCol="0" anchor="t" anchorCtr="0">
            <a:noAutofit/>
          </a:bodyPr>
          <a:lstStyle/>
          <a:p>
            <a:r>
              <a:rPr lang="en-US" sz="1200" b="1">
                <a:solidFill>
                  <a:schemeClr val="accent1"/>
                </a:solidFill>
              </a:rPr>
              <a:t>Shape Effects</a:t>
            </a:r>
          </a:p>
          <a:p>
            <a:r>
              <a:rPr lang="en-US" sz="1200">
                <a:solidFill>
                  <a:schemeClr val="tx1"/>
                </a:solidFill>
              </a:rPr>
              <a:t>Please remove/do not include shadows, reflections, glows, bevels, 3D rotations, etc.</a:t>
            </a:r>
          </a:p>
        </p:txBody>
      </p:sp>
      <p:sp>
        <p:nvSpPr>
          <p:cNvPr id="51" name="Rectangle 50"/>
          <p:cNvSpPr/>
          <p:nvPr userDrawn="1"/>
        </p:nvSpPr>
        <p:spPr bwMode="auto">
          <a:xfrm>
            <a:off x="7011549" y="2616581"/>
            <a:ext cx="597266" cy="54580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52" name="Rectangle 51"/>
          <p:cNvSpPr/>
          <p:nvPr userDrawn="1"/>
        </p:nvSpPr>
        <p:spPr bwMode="auto">
          <a:xfrm>
            <a:off x="7802178" y="2616581"/>
            <a:ext cx="638417" cy="545805"/>
          </a:xfrm>
          <a:prstGeom prst="rect">
            <a:avLst/>
          </a:prstGeom>
          <a:solidFill>
            <a:schemeClr val="accent2"/>
          </a:solidFill>
          <a:ln w="12700">
            <a:noFill/>
            <a:miter lim="800000"/>
            <a:headEnd/>
            <a:tailEnd/>
          </a:ln>
          <a:effectLst>
            <a:outerShdw blurRad="50800" dist="38100" dir="2700000" algn="tl" rotWithShape="0">
              <a:srgbClr val="000000">
                <a:alpha val="43000"/>
              </a:srgb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53" name="TextBox 52"/>
          <p:cNvSpPr txBox="1"/>
          <p:nvPr userDrawn="1"/>
        </p:nvSpPr>
        <p:spPr>
          <a:xfrm>
            <a:off x="7821555" y="3225365"/>
            <a:ext cx="619040"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54" name="Straight Connector 53"/>
          <p:cNvCxnSpPr/>
          <p:nvPr userDrawn="1"/>
        </p:nvCxnSpPr>
        <p:spPr>
          <a:xfrm>
            <a:off x="7702780" y="2534678"/>
            <a:ext cx="932688" cy="724243"/>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userDrawn="1"/>
        </p:nvSpPr>
        <p:spPr>
          <a:xfrm>
            <a:off x="4909667" y="3753910"/>
            <a:ext cx="2101882" cy="754886"/>
          </a:xfrm>
          <a:prstGeom prst="rect">
            <a:avLst/>
          </a:prstGeom>
          <a:noFill/>
        </p:spPr>
        <p:txBody>
          <a:bodyPr wrap="square" lIns="91440" tIns="27432" rIns="91440" bIns="27432" rtlCol="0" anchor="t" anchorCtr="0">
            <a:noAutofit/>
          </a:bodyPr>
          <a:lstStyle/>
          <a:p>
            <a:r>
              <a:rPr lang="en-US" sz="1200" b="1">
                <a:solidFill>
                  <a:schemeClr val="accent1"/>
                </a:solidFill>
              </a:rPr>
              <a:t>Shape Borders</a:t>
            </a:r>
          </a:p>
          <a:p>
            <a:r>
              <a:rPr lang="en-US" sz="1200">
                <a:solidFill>
                  <a:schemeClr val="tx1"/>
                </a:solidFill>
              </a:rPr>
              <a:t>With a solid shape, avoid a</a:t>
            </a:r>
            <a:r>
              <a:rPr lang="en-US" sz="1200" baseline="0">
                <a:solidFill>
                  <a:schemeClr val="tx1"/>
                </a:solidFill>
              </a:rPr>
              <a:t> border</a:t>
            </a:r>
            <a:r>
              <a:rPr lang="en-US" sz="1200">
                <a:solidFill>
                  <a:schemeClr val="tx1"/>
                </a:solidFill>
              </a:rPr>
              <a:t>.</a:t>
            </a:r>
          </a:p>
        </p:txBody>
      </p:sp>
      <p:sp>
        <p:nvSpPr>
          <p:cNvPr id="59" name="Rectangle 58"/>
          <p:cNvSpPr/>
          <p:nvPr userDrawn="1"/>
        </p:nvSpPr>
        <p:spPr bwMode="auto">
          <a:xfrm>
            <a:off x="7011549" y="3893381"/>
            <a:ext cx="594360"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60" name="Rectangle 59"/>
          <p:cNvSpPr/>
          <p:nvPr userDrawn="1"/>
        </p:nvSpPr>
        <p:spPr bwMode="auto">
          <a:xfrm>
            <a:off x="7846235" y="3893381"/>
            <a:ext cx="594360" cy="377865"/>
          </a:xfrm>
          <a:prstGeom prst="rect">
            <a:avLst/>
          </a:prstGeom>
          <a:solidFill>
            <a:schemeClr val="accent2"/>
          </a:solidFill>
          <a:ln w="12700">
            <a:solidFill>
              <a:schemeClr val="accent1"/>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cxnSp>
        <p:nvCxnSpPr>
          <p:cNvPr id="61" name="Straight Connector 60"/>
          <p:cNvCxnSpPr/>
          <p:nvPr userDrawn="1"/>
        </p:nvCxnSpPr>
        <p:spPr>
          <a:xfrm>
            <a:off x="7702780" y="3772673"/>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7011554" y="4309367"/>
            <a:ext cx="594355"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sp>
        <p:nvSpPr>
          <p:cNvPr id="63" name="TextBox 62"/>
          <p:cNvSpPr txBox="1"/>
          <p:nvPr userDrawn="1"/>
        </p:nvSpPr>
        <p:spPr>
          <a:xfrm>
            <a:off x="7825697" y="4309367"/>
            <a:ext cx="614898"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spTree>
    <p:extLst>
      <p:ext uri="{BB962C8B-B14F-4D97-AF65-F5344CB8AC3E}">
        <p14:creationId xmlns:p14="http://schemas.microsoft.com/office/powerpoint/2010/main" val="3717284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sp>
        <p:nvSpPr>
          <p:cNvPr id="2" name="Title 1"/>
          <p:cNvSpPr>
            <a:spLocks noGrp="1"/>
          </p:cNvSpPr>
          <p:nvPr>
            <p:ph type="title" hasCustomPrompt="1"/>
          </p:nvPr>
        </p:nvSpPr>
        <p:spPr>
          <a:xfrm>
            <a:off x="722313" y="1924153"/>
            <a:ext cx="7772400" cy="857794"/>
          </a:xfrm>
        </p:spPr>
        <p:txBody>
          <a:bodyPr anchor="t" anchorCtr="0">
            <a:noAutofit/>
          </a:bodyPr>
          <a:lstStyle>
            <a:lvl1pPr algn="l">
              <a:defRPr sz="3200" b="0" cap="none"/>
            </a:lvl1pPr>
          </a:lstStyle>
          <a:p>
            <a:br>
              <a:rPr lang="en-US"/>
            </a:br>
            <a:endParaRPr lang="en-US"/>
          </a:p>
        </p:txBody>
      </p:sp>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
        <p:nvSpPr>
          <p:cNvPr id="3" name="TextBox 2"/>
          <p:cNvSpPr txBox="1"/>
          <p:nvPr userDrawn="1"/>
        </p:nvSpPr>
        <p:spPr>
          <a:xfrm>
            <a:off x="722313" y="3008167"/>
            <a:ext cx="5600995" cy="369332"/>
          </a:xfrm>
          <a:prstGeom prst="rect">
            <a:avLst/>
          </a:prstGeom>
          <a:noFill/>
        </p:spPr>
        <p:txBody>
          <a:bodyPr wrap="square" rtlCol="0">
            <a:spAutoFit/>
          </a:bodyPr>
          <a:lstStyle/>
          <a:p>
            <a:endParaRPr lang="en-US"/>
          </a:p>
        </p:txBody>
      </p:sp>
      <p:sp>
        <p:nvSpPr>
          <p:cNvPr id="8" name="Title 1"/>
          <p:cNvSpPr txBox="1">
            <a:spLocks/>
          </p:cNvSpPr>
          <p:nvPr userDrawn="1"/>
        </p:nvSpPr>
        <p:spPr>
          <a:xfrm>
            <a:off x="722313" y="2978103"/>
            <a:ext cx="7772400" cy="85779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200" b="0" kern="1200" cap="none">
                <a:solidFill>
                  <a:schemeClr val="tx1"/>
                </a:solidFill>
                <a:latin typeface="+mj-lt"/>
                <a:ea typeface="+mj-ea"/>
                <a:cs typeface="+mj-cs"/>
              </a:defRPr>
            </a:lvl1pPr>
          </a:lstStyle>
          <a:p>
            <a:br>
              <a:rPr lang="en-US"/>
            </a:br>
            <a:endParaRPr lang="en-US"/>
          </a:p>
        </p:txBody>
      </p:sp>
      <p:sp>
        <p:nvSpPr>
          <p:cNvPr id="6" name="Text Placeholder 5"/>
          <p:cNvSpPr>
            <a:spLocks noGrp="1"/>
          </p:cNvSpPr>
          <p:nvPr>
            <p:ph type="body" sz="quarter" idx="10"/>
          </p:nvPr>
        </p:nvSpPr>
        <p:spPr>
          <a:xfrm>
            <a:off x="722313" y="2806022"/>
            <a:ext cx="7065962" cy="1488610"/>
          </a:xfrm>
        </p:spPr>
        <p:txBody>
          <a:bodyPr/>
          <a:lstStyle>
            <a:lvl1pPr marL="0" indent="0">
              <a:spcBef>
                <a:spcPts val="0"/>
              </a:spcBef>
              <a:buNone/>
              <a:defRPr sz="1800"/>
            </a:lvl1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8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Shape 44"/>
        <p:cNvGrpSpPr/>
        <p:nvPr/>
      </p:nvGrpSpPr>
      <p:grpSpPr>
        <a:xfrm>
          <a:off x="0" y="0"/>
          <a:ext cx="0" cy="0"/>
          <a:chOff x="0" y="0"/>
          <a:chExt cx="0" cy="0"/>
        </a:xfrm>
      </p:grpSpPr>
      <p:sp>
        <p:nvSpPr>
          <p:cNvPr id="45" name="Shape 45"/>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47" name="Shape 47"/>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8" name="Shape 48"/>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9" name="Shape 49"/>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0" name="Shape 50"/>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1" name="Shape 51"/>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2" name="Shape 52"/>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3" name="Shape 53"/>
          <p:cNvSpPr>
            <a:spLocks noGrp="1"/>
          </p:cNvSpPr>
          <p:nvPr>
            <p:ph type="pic" idx="3"/>
          </p:nvPr>
        </p:nvSpPr>
        <p:spPr>
          <a:xfrm>
            <a:off x="6802438" y="237744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4" name="Shape 54"/>
          <p:cNvSpPr txBox="1">
            <a:spLocks noGrp="1"/>
          </p:cNvSpPr>
          <p:nvPr>
            <p:ph type="body" idx="4"/>
          </p:nvPr>
        </p:nvSpPr>
        <p:spPr>
          <a:xfrm>
            <a:off x="857250" y="1779494"/>
            <a:ext cx="3086100" cy="2040905"/>
          </a:xfrm>
          <a:prstGeom prst="rect">
            <a:avLst/>
          </a:prstGeom>
          <a:noFill/>
          <a:ln>
            <a:noFill/>
          </a:ln>
        </p:spPr>
        <p:txBody>
          <a:bodyPr spcFirstLastPara="1" wrap="square" lIns="91425" tIns="91425" rIns="91425" bIns="91425" anchor="t" anchorCtr="0"/>
          <a:lstStyle>
            <a:lvl1pPr marL="457200" marR="0" lvl="0" indent="-228600" algn="ctr" rtl="0">
              <a:spcBef>
                <a:spcPts val="600"/>
              </a:spcBef>
              <a:spcAft>
                <a:spcPts val="0"/>
              </a:spcAft>
              <a:buClr>
                <a:schemeClr val="accent1"/>
              </a:buClr>
              <a:buSzPts val="3450"/>
              <a:buFont typeface="Noto Sans Symbols"/>
              <a:buNone/>
              <a:defRPr sz="4600" b="0" i="0" u="none" strike="noStrike" cap="none">
                <a:solidFill>
                  <a:schemeClr val="lt1"/>
                </a:solidFill>
                <a:latin typeface="Rockwell"/>
                <a:ea typeface="Rockwell"/>
                <a:cs typeface="Rockwell"/>
                <a:sym typeface="Rockwell"/>
              </a:defRPr>
            </a:lvl1pPr>
            <a:lvl2pPr marL="914400" marR="0" lvl="1" indent="-285750" algn="l" rtl="0">
              <a:spcBef>
                <a:spcPts val="600"/>
              </a:spcBef>
              <a:spcAft>
                <a:spcPts val="0"/>
              </a:spcAft>
              <a:buClr>
                <a:srgbClr val="B86EB8"/>
              </a:buClr>
              <a:buSzPts val="900"/>
              <a:buFont typeface="Noto Sans Symbols"/>
              <a:buChar char="■"/>
              <a:defRPr sz="1200" b="0" i="0" u="none" strike="noStrike" cap="none">
                <a:solidFill>
                  <a:srgbClr val="595959"/>
                </a:solidFill>
                <a:latin typeface="Rockwell"/>
                <a:ea typeface="Rockwell"/>
                <a:cs typeface="Rockwell"/>
                <a:sym typeface="Rockwell"/>
              </a:defRPr>
            </a:lvl2pPr>
            <a:lvl3pPr marL="1371600" marR="0" lvl="2" indent="-276225" algn="l" rtl="0">
              <a:spcBef>
                <a:spcPts val="600"/>
              </a:spcBef>
              <a:spcAft>
                <a:spcPts val="0"/>
              </a:spcAft>
              <a:buClr>
                <a:schemeClr val="accent1"/>
              </a:buClr>
              <a:buSzPts val="750"/>
              <a:buFont typeface="Noto Sans Symbols"/>
              <a:buChar char="■"/>
              <a:defRPr sz="1000" b="0" i="0" u="none" strike="noStrike" cap="none">
                <a:solidFill>
                  <a:srgbClr val="595959"/>
                </a:solidFill>
                <a:latin typeface="Rockwell"/>
                <a:ea typeface="Rockwell"/>
                <a:cs typeface="Rockwell"/>
                <a:sym typeface="Rockwell"/>
              </a:defRPr>
            </a:lvl3pPr>
            <a:lvl4pPr marL="1828800" marR="0" lvl="3" indent="-271462" algn="l" rtl="0">
              <a:spcBef>
                <a:spcPts val="600"/>
              </a:spcBef>
              <a:spcAft>
                <a:spcPts val="0"/>
              </a:spcAft>
              <a:buClr>
                <a:srgbClr val="B86EB8"/>
              </a:buClr>
              <a:buSzPts val="675"/>
              <a:buFont typeface="Noto Sans Symbols"/>
              <a:buChar char="■"/>
              <a:defRPr sz="900" b="0" i="0" u="none" strike="noStrike" cap="none">
                <a:solidFill>
                  <a:srgbClr val="595959"/>
                </a:solidFill>
                <a:latin typeface="Rockwell"/>
                <a:ea typeface="Rockwell"/>
                <a:cs typeface="Rockwell"/>
                <a:sym typeface="Rockwell"/>
              </a:defRPr>
            </a:lvl4pPr>
            <a:lvl5pPr marL="2286000" marR="0" lvl="4" indent="-271462" algn="l" rtl="0">
              <a:spcBef>
                <a:spcPts val="600"/>
              </a:spcBef>
              <a:spcAft>
                <a:spcPts val="0"/>
              </a:spcAft>
              <a:buClr>
                <a:schemeClr val="accent1"/>
              </a:buClr>
              <a:buSzPts val="675"/>
              <a:buFont typeface="Noto Sans Symbols"/>
              <a:buChar char="■"/>
              <a:defRPr sz="9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5" name="Shape 5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6"/>
        <p:cNvGrpSpPr/>
        <p:nvPr/>
      </p:nvGrpSpPr>
      <p:grpSpPr>
        <a:xfrm>
          <a:off x="0" y="0"/>
          <a:ext cx="0" cy="0"/>
          <a:chOff x="0" y="0"/>
          <a:chExt cx="0" cy="0"/>
        </a:xfrm>
      </p:grpSpPr>
      <p:sp>
        <p:nvSpPr>
          <p:cNvPr id="57" name="Shape 57"/>
          <p:cNvSpPr/>
          <p:nvPr/>
        </p:nvSpPr>
        <p:spPr>
          <a:xfrm>
            <a:off x="658907" y="228600"/>
            <a:ext cx="820093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8" name="Shape 58"/>
          <p:cNvSpPr txBox="1">
            <a:spLocks noGrp="1"/>
          </p:cNvSpPr>
          <p:nvPr>
            <p:ph type="title"/>
          </p:nvPr>
        </p:nvSpPr>
        <p:spPr>
          <a:xfrm>
            <a:off x="2286000" y="3124200"/>
            <a:ext cx="5638800" cy="136207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Shape 59"/>
          <p:cNvSpPr txBox="1">
            <a:spLocks noGrp="1"/>
          </p:cNvSpPr>
          <p:nvPr>
            <p:ph type="body" idx="1"/>
          </p:nvPr>
        </p:nvSpPr>
        <p:spPr>
          <a:xfrm>
            <a:off x="2286000" y="4495800"/>
            <a:ext cx="5638800" cy="1500187"/>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1200"/>
              <a:buFont typeface="Noto Sans Symbols"/>
              <a:buNone/>
              <a:defRPr sz="1600" b="0" i="0" u="none" strike="noStrike" cap="none">
                <a:solidFill>
                  <a:srgbClr val="888888"/>
                </a:solidFill>
                <a:latin typeface="Rockwell"/>
                <a:ea typeface="Rockwell"/>
                <a:cs typeface="Rockwell"/>
                <a:sym typeface="Rockwell"/>
              </a:defRPr>
            </a:lvl3pPr>
            <a:lvl4pPr marL="1828800" marR="0" lvl="3" indent="-228600" algn="l" rtl="0">
              <a:spcBef>
                <a:spcPts val="60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5pPr>
            <a:lvl6pPr marL="2743200" marR="0" lvl="5"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6pPr>
            <a:lvl7pPr marL="3200400" marR="0" lvl="6"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7pPr>
            <a:lvl8pPr marL="3657600" marR="0" lvl="7"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8pPr>
            <a:lvl9pPr marL="4114800" marR="0" lvl="8"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9pPr>
          </a:lstStyle>
          <a:p>
            <a:endParaRPr/>
          </a:p>
        </p:txBody>
      </p:sp>
      <p:sp>
        <p:nvSpPr>
          <p:cNvPr id="60" name="Shape 60"/>
          <p:cNvSpPr txBox="1">
            <a:spLocks noGrp="1"/>
          </p:cNvSpPr>
          <p:nvPr>
            <p:ph type="dt" idx="10"/>
          </p:nvPr>
        </p:nvSpPr>
        <p:spPr>
          <a:xfrm>
            <a:off x="658906" y="6248774"/>
            <a:ext cx="14746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1" name="Shape 61"/>
          <p:cNvSpPr txBox="1">
            <a:spLocks noGrp="1"/>
          </p:cNvSpPr>
          <p:nvPr>
            <p:ph type="ftr" idx="11"/>
          </p:nvPr>
        </p:nvSpPr>
        <p:spPr>
          <a:xfrm>
            <a:off x="2286000" y="6248774"/>
            <a:ext cx="5638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2" name="Shape 62"/>
          <p:cNvSpPr txBox="1">
            <a:spLocks noGrp="1"/>
          </p:cNvSpPr>
          <p:nvPr>
            <p:ph type="sldNum" idx="12"/>
          </p:nvPr>
        </p:nvSpPr>
        <p:spPr>
          <a:xfrm>
            <a:off x="8305800" y="624877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63" name="Shape 63"/>
          <p:cNvSpPr txBox="1"/>
          <p:nvPr/>
        </p:nvSpPr>
        <p:spPr>
          <a:xfrm>
            <a:off x="2003612" y="3110754"/>
            <a:ext cx="260909" cy="6155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a:solidFill>
                  <a:srgbClr val="B86EB8"/>
                </a:solidFill>
                <a:latin typeface="Rockwell"/>
                <a:ea typeface="Rockwell"/>
                <a:cs typeface="Rockwell"/>
                <a:sym typeface="Rockwell"/>
              </a:rPr>
              <a:t>+</a:t>
            </a:r>
            <a:endParaRPr/>
          </a:p>
        </p:txBody>
      </p:sp>
      <p:sp>
        <p:nvSpPr>
          <p:cNvPr id="64" name="Shape 64"/>
          <p:cNvSpPr/>
          <p:nvPr/>
        </p:nvSpPr>
        <p:spPr>
          <a:xfrm>
            <a:off x="285750" y="228600"/>
            <a:ext cx="212725" cy="63452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Shape 86"/>
        <p:cNvGrpSpPr/>
        <p:nvPr/>
      </p:nvGrpSpPr>
      <p:grpSpPr>
        <a:xfrm>
          <a:off x="0" y="0"/>
          <a:ext cx="0" cy="0"/>
          <a:chOff x="0" y="0"/>
          <a:chExt cx="0" cy="0"/>
        </a:xfrm>
      </p:grpSpPr>
      <p:sp>
        <p:nvSpPr>
          <p:cNvPr id="87" name="Shape 8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88" name="Shape 8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Shape 89"/>
          <p:cNvSpPr txBox="1">
            <a:spLocks noGrp="1"/>
          </p:cNvSpPr>
          <p:nvPr>
            <p:ph type="body" idx="1"/>
          </p:nvPr>
        </p:nvSpPr>
        <p:spPr>
          <a:xfrm>
            <a:off x="498517" y="1985963"/>
            <a:ext cx="7569157"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0" name="Shape 9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1" name="Shape 9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2" name="Shape 92"/>
          <p:cNvSpPr txBox="1">
            <a:spLocks noGrp="1"/>
          </p:cNvSpPr>
          <p:nvPr>
            <p:ph type="body" idx="2"/>
          </p:nvPr>
        </p:nvSpPr>
        <p:spPr>
          <a:xfrm>
            <a:off x="498517" y="4164965"/>
            <a:ext cx="7569157"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3" name="Shape 93"/>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4" name="Shape 9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 Content">
    <p:spTree>
      <p:nvGrpSpPr>
        <p:cNvPr id="1" name="Shape 95"/>
        <p:cNvGrpSpPr/>
        <p:nvPr/>
      </p:nvGrpSpPr>
      <p:grpSpPr>
        <a:xfrm>
          <a:off x="0" y="0"/>
          <a:ext cx="0" cy="0"/>
          <a:chOff x="0" y="0"/>
          <a:chExt cx="0" cy="0"/>
        </a:xfrm>
      </p:grpSpPr>
      <p:sp>
        <p:nvSpPr>
          <p:cNvPr id="96" name="Shape 96"/>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7" name="Shape 9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98" name="Shape 9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4410075" y="1985963"/>
            <a:ext cx="3657600"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0" name="Shape 10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1" name="Shape 10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2" name="Shape 10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03" name="Shape 103"/>
          <p:cNvSpPr txBox="1">
            <a:spLocks noGrp="1"/>
          </p:cNvSpPr>
          <p:nvPr>
            <p:ph type="body" idx="2"/>
          </p:nvPr>
        </p:nvSpPr>
        <p:spPr>
          <a:xfrm>
            <a:off x="498518" y="1985963"/>
            <a:ext cx="3657600" cy="414020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4" name="Shape 104"/>
          <p:cNvSpPr txBox="1">
            <a:spLocks noGrp="1"/>
          </p:cNvSpPr>
          <p:nvPr>
            <p:ph type="body" idx="3"/>
          </p:nvPr>
        </p:nvSpPr>
        <p:spPr>
          <a:xfrm>
            <a:off x="4410075" y="4169664"/>
            <a:ext cx="3657600"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Shape 116"/>
        <p:cNvGrpSpPr/>
        <p:nvPr/>
      </p:nvGrpSpPr>
      <p:grpSpPr>
        <a:xfrm>
          <a:off x="0" y="0"/>
          <a:ext cx="0" cy="0"/>
          <a:chOff x="0" y="0"/>
          <a:chExt cx="0" cy="0"/>
        </a:xfrm>
      </p:grpSpPr>
      <p:sp>
        <p:nvSpPr>
          <p:cNvPr id="117" name="Shape 117"/>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18" name="Shape 118"/>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19" name="Shape 119"/>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Shape 12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1" name="Shape 12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2" name="Shape 12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8"/>
        <p:cNvGrpSpPr/>
        <p:nvPr/>
      </p:nvGrpSpPr>
      <p:grpSpPr>
        <a:xfrm>
          <a:off x="0" y="0"/>
          <a:ext cx="0" cy="0"/>
          <a:chOff x="0" y="0"/>
          <a:chExt cx="0" cy="0"/>
        </a:xfrm>
      </p:grpSpPr>
      <p:sp>
        <p:nvSpPr>
          <p:cNvPr id="129" name="Shape 129"/>
          <p:cNvSpPr/>
          <p:nvPr/>
        </p:nvSpPr>
        <p:spPr>
          <a:xfrm>
            <a:off x="282575" y="228600"/>
            <a:ext cx="3451225"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0" name="Shape 130"/>
          <p:cNvSpPr txBox="1">
            <a:spLocks noGrp="1"/>
          </p:cNvSpPr>
          <p:nvPr>
            <p:ph type="title"/>
          </p:nvPr>
        </p:nvSpPr>
        <p:spPr>
          <a:xfrm>
            <a:off x="380555" y="2571750"/>
            <a:ext cx="3255264"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Shape 131"/>
          <p:cNvSpPr txBox="1">
            <a:spLocks noGrp="1"/>
          </p:cNvSpPr>
          <p:nvPr>
            <p:ph type="body" idx="1"/>
          </p:nvPr>
        </p:nvSpPr>
        <p:spPr>
          <a:xfrm>
            <a:off x="4168775" y="273050"/>
            <a:ext cx="4597399" cy="5853113"/>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7pPr>
            <a:lvl8pPr marL="3657600" marR="0" lvl="7"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9pPr>
          </a:lstStyle>
          <a:p>
            <a:endParaRPr/>
          </a:p>
        </p:txBody>
      </p:sp>
      <p:sp>
        <p:nvSpPr>
          <p:cNvPr id="132" name="Shape 132"/>
          <p:cNvSpPr txBox="1">
            <a:spLocks noGrp="1"/>
          </p:cNvSpPr>
          <p:nvPr>
            <p:ph type="body" idx="2"/>
          </p:nvPr>
        </p:nvSpPr>
        <p:spPr>
          <a:xfrm>
            <a:off x="381093" y="3733800"/>
            <a:ext cx="3255264"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33" name="Shape 133"/>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4" name="Shape 134"/>
          <p:cNvSpPr txBox="1">
            <a:spLocks noGrp="1"/>
          </p:cNvSpPr>
          <p:nvPr>
            <p:ph type="ftr" idx="11"/>
          </p:nvPr>
        </p:nvSpPr>
        <p:spPr>
          <a:xfrm>
            <a:off x="3859305" y="6423585"/>
            <a:ext cx="3316941"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5" name="Shape 13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2" name="Shape 1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 name="Shape 1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 name="Shape 1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lt1"/>
                </a:solidFill>
                <a:latin typeface="Rockwell"/>
                <a:ea typeface="Rockwell"/>
                <a:cs typeface="Rockwell"/>
                <a:sym typeface="Rockwell"/>
              </a:rPr>
              <a:t>‹#›</a:t>
            </a:fld>
            <a:endParaRPr sz="1400" b="0" i="0" u="none" strike="noStrike" cap="none">
              <a:solidFill>
                <a:schemeClr val="lt1"/>
              </a:solidFill>
              <a:latin typeface="Rockwell"/>
              <a:ea typeface="Rockwell"/>
              <a:cs typeface="Rockwell"/>
              <a:sym typeface="Rockwe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8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7198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180618"/>
            <a:ext cx="8229600" cy="49455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457200" y="6356350"/>
            <a:ext cx="1866550" cy="365125"/>
          </a:xfrm>
          <a:prstGeom prst="rect">
            <a:avLst/>
          </a:prstGeom>
          <a:noFill/>
        </p:spPr>
        <p:txBody>
          <a:bodyPr wrap="square" rtlCol="0" anchor="ct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DB88D2D2-901D-4194-BBD8-A32A9AFEA555}" type="slidenum">
              <a:rPr lang="en-US" sz="1200" b="1" smtClean="0">
                <a:solidFill>
                  <a:schemeClr val="accent1"/>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200" b="1">
                <a:solidFill>
                  <a:schemeClr val="accent1"/>
                </a:solidFill>
              </a:rPr>
              <a:t>    |    </a:t>
            </a:r>
            <a:r>
              <a:rPr lang="en-US" sz="1200" b="0">
                <a:solidFill>
                  <a:schemeClr val="accent1"/>
                </a:solidFill>
              </a:rPr>
              <a:t>emwd.org</a:t>
            </a:r>
          </a:p>
        </p:txBody>
      </p:sp>
    </p:spTree>
    <p:extLst>
      <p:ext uri="{BB962C8B-B14F-4D97-AF65-F5344CB8AC3E}">
        <p14:creationId xmlns:p14="http://schemas.microsoft.com/office/powerpoint/2010/main" val="38158883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subTitle" idx="1"/>
          </p:nvPr>
        </p:nvSpPr>
        <p:spPr>
          <a:xfrm flipH="1">
            <a:off x="375931" y="5915718"/>
            <a:ext cx="8768069" cy="7457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350"/>
              <a:buFont typeface="Noto Sans Symbols"/>
              <a:buNone/>
            </a:pPr>
            <a:r>
              <a:rPr lang="en-US" sz="1800" b="1" i="0" u="none" strike="noStrike" cap="none" dirty="0">
                <a:solidFill>
                  <a:srgbClr val="888888"/>
                </a:solidFill>
                <a:latin typeface="Rockwell"/>
                <a:ea typeface="Rockwell"/>
                <a:cs typeface="Rockwell"/>
                <a:sym typeface="Rockwell"/>
              </a:rPr>
              <a:t>Central Coast Chapter Meeting</a:t>
            </a:r>
            <a:endParaRPr dirty="0"/>
          </a:p>
          <a:p>
            <a:pPr marL="0" indent="0">
              <a:buSzPts val="1350"/>
            </a:pPr>
            <a:r>
              <a:rPr lang="en-US" sz="1800" b="1" dirty="0"/>
              <a:t>November 21, 2024</a:t>
            </a:r>
            <a:endParaRPr sz="1800" b="1" i="0" u="none" strike="noStrike" cap="none" dirty="0">
              <a:solidFill>
                <a:srgbClr val="888888"/>
              </a:solidFill>
              <a:latin typeface="Rockwell"/>
              <a:ea typeface="Rockwell"/>
              <a:cs typeface="Rockwell"/>
              <a:sym typeface="Rockwell"/>
            </a:endParaRPr>
          </a:p>
        </p:txBody>
      </p:sp>
      <p:pic>
        <p:nvPicPr>
          <p:cNvPr id="212" name="Shape 212"/>
          <p:cNvPicPr preferRelativeResize="0"/>
          <p:nvPr/>
        </p:nvPicPr>
        <p:blipFill rotWithShape="1">
          <a:blip r:embed="rId3">
            <a:alphaModFix/>
          </a:blip>
          <a:srcRect/>
          <a:stretch/>
        </p:blipFill>
        <p:spPr>
          <a:xfrm>
            <a:off x="0" y="4417899"/>
            <a:ext cx="6023295" cy="1580229"/>
          </a:xfrm>
          <a:prstGeom prst="rect">
            <a:avLst/>
          </a:prstGeom>
          <a:noFill/>
          <a:ln>
            <a:noFill/>
          </a:ln>
        </p:spPr>
      </p:pic>
      <p:pic>
        <p:nvPicPr>
          <p:cNvPr id="213" name="Shape 213" descr="central-coast"/>
          <p:cNvPicPr preferRelativeResize="0"/>
          <p:nvPr/>
        </p:nvPicPr>
        <p:blipFill rotWithShape="1">
          <a:blip r:embed="rId4">
            <a:alphaModFix/>
          </a:blip>
          <a:srcRect/>
          <a:stretch/>
        </p:blipFill>
        <p:spPr>
          <a:xfrm>
            <a:off x="4628561" y="2372282"/>
            <a:ext cx="2045617" cy="20456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Leg/Reg/Funding Update: </a:t>
            </a:r>
            <a:br>
              <a:rPr lang="en-US" dirty="0"/>
            </a:br>
            <a:r>
              <a:rPr lang="en-US" sz="3200" dirty="0"/>
              <a:t>State Bills</a:t>
            </a:r>
            <a:endParaRPr lang="en-US" dirty="0"/>
          </a:p>
        </p:txBody>
      </p:sp>
      <p:sp>
        <p:nvSpPr>
          <p:cNvPr id="6" name="Text Placeholder 4">
            <a:extLst>
              <a:ext uri="{FF2B5EF4-FFF2-40B4-BE49-F238E27FC236}">
                <a16:creationId xmlns:a16="http://schemas.microsoft.com/office/drawing/2014/main" id="{DF781C77-8C31-449B-1043-EDECE097E3A6}"/>
              </a:ext>
            </a:extLst>
          </p:cNvPr>
          <p:cNvSpPr>
            <a:spLocks noGrp="1"/>
          </p:cNvSpPr>
          <p:nvPr>
            <p:ph type="body" idx="1"/>
          </p:nvPr>
        </p:nvSpPr>
        <p:spPr>
          <a:xfrm>
            <a:off x="498474" y="1725707"/>
            <a:ext cx="7556313" cy="4144963"/>
          </a:xfrm>
        </p:spPr>
        <p:txBody>
          <a:bodyPr/>
          <a:lstStyle/>
          <a:p>
            <a:r>
              <a:rPr lang="en-US" b="1" dirty="0"/>
              <a:t>Climate Bond (Prop 4) PASSED!</a:t>
            </a:r>
          </a:p>
          <a:p>
            <a:pPr lvl="1"/>
            <a:r>
              <a:rPr lang="en-US" dirty="0"/>
              <a:t>$10 Billion for environmental and energy initiatives </a:t>
            </a:r>
          </a:p>
          <a:p>
            <a:pPr lvl="2"/>
            <a:r>
              <a:rPr lang="en-US" dirty="0"/>
              <a:t>$3.8B - Drought, Flood and Water Supply Projects</a:t>
            </a:r>
          </a:p>
          <a:p>
            <a:pPr lvl="2"/>
            <a:r>
              <a:rPr lang="en-US" dirty="0"/>
              <a:t>$1.2B - Restore and Protect Coastal Areas exposed to Sea Level Rise</a:t>
            </a:r>
          </a:p>
          <a:p>
            <a:pPr lvl="2"/>
            <a:r>
              <a:rPr lang="en-US" dirty="0"/>
              <a:t>$1.2B – Conservation and Habitat Restoration</a:t>
            </a:r>
          </a:p>
          <a:p>
            <a:pPr lvl="1"/>
            <a:r>
              <a:rPr lang="en-US" dirty="0"/>
              <a:t>40% of the total funds must be spent on activities that benefit lower-income communities and areas more exposed to climate change.</a:t>
            </a:r>
          </a:p>
          <a:p>
            <a:pPr lvl="2"/>
            <a:endParaRPr lang="en-US" dirty="0"/>
          </a:p>
        </p:txBody>
      </p:sp>
    </p:spTree>
    <p:extLst>
      <p:ext uri="{BB962C8B-B14F-4D97-AF65-F5344CB8AC3E}">
        <p14:creationId xmlns:p14="http://schemas.microsoft.com/office/powerpoint/2010/main" val="1634328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B2D28-8273-8C19-39C1-E32A64491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FF973-5399-A950-6073-C5B7EA3A55E4}"/>
              </a:ext>
            </a:extLst>
          </p:cNvPr>
          <p:cNvSpPr>
            <a:spLocks noGrp="1"/>
          </p:cNvSpPr>
          <p:nvPr>
            <p:ph type="title"/>
          </p:nvPr>
        </p:nvSpPr>
        <p:spPr/>
        <p:txBody>
          <a:bodyPr/>
          <a:lstStyle/>
          <a:p>
            <a:r>
              <a:rPr lang="en-US" dirty="0"/>
              <a:t>2025 WRCA Legislative Goals</a:t>
            </a:r>
          </a:p>
        </p:txBody>
      </p:sp>
      <p:sp>
        <p:nvSpPr>
          <p:cNvPr id="5" name="Text Placeholder 4">
            <a:extLst>
              <a:ext uri="{FF2B5EF4-FFF2-40B4-BE49-F238E27FC236}">
                <a16:creationId xmlns:a16="http://schemas.microsoft.com/office/drawing/2014/main" id="{4F0365C5-0BF2-285F-FF42-0F15D1511E35}"/>
              </a:ext>
            </a:extLst>
          </p:cNvPr>
          <p:cNvSpPr>
            <a:spLocks noGrp="1"/>
          </p:cNvSpPr>
          <p:nvPr>
            <p:ph type="body" idx="1"/>
          </p:nvPr>
        </p:nvSpPr>
        <p:spPr>
          <a:xfrm>
            <a:off x="306387" y="1317813"/>
            <a:ext cx="8531226" cy="5540187"/>
          </a:xfrm>
        </p:spPr>
        <p:txBody>
          <a:bodyPr/>
          <a:lstStyle/>
          <a:p>
            <a:r>
              <a:rPr lang="en-US" b="1" dirty="0"/>
              <a:t>Title 22 Updates</a:t>
            </a:r>
          </a:p>
          <a:p>
            <a:pPr lvl="1"/>
            <a:r>
              <a:rPr lang="en-US" dirty="0"/>
              <a:t>Allow for disinfected tertiary water to be used in parks near outdoor eating areas</a:t>
            </a:r>
          </a:p>
          <a:p>
            <a:pPr lvl="1"/>
            <a:r>
              <a:rPr lang="en-US" dirty="0"/>
              <a:t>Allow for disinfected tertiary water to used for all dual plumbed facilities except in the immediate area where food is prepared</a:t>
            </a:r>
          </a:p>
          <a:p>
            <a:pPr lvl="1"/>
            <a:r>
              <a:rPr lang="en-US" dirty="0"/>
              <a:t>The outdoor landscape area on properties where the HOA owns and maintains landscaping shall not be treated as if it were dual plumbed. </a:t>
            </a:r>
          </a:p>
          <a:p>
            <a:pPr lvl="1"/>
            <a:r>
              <a:rPr lang="en-US" dirty="0"/>
              <a:t>Allow RW stored in impoundments (i.e. pond, decorative lake) mixed with stormwater to overflow without being a </a:t>
            </a:r>
            <a:r>
              <a:rPr lang="en-US" dirty="0" err="1"/>
              <a:t>rw</a:t>
            </a:r>
            <a:r>
              <a:rPr lang="en-US" dirty="0"/>
              <a:t> discharge, so impoundment levels are lowered significantly in winter.</a:t>
            </a:r>
          </a:p>
          <a:p>
            <a:r>
              <a:rPr lang="en-US" b="1" dirty="0"/>
              <a:t>Water Code 13529.2</a:t>
            </a:r>
          </a:p>
          <a:p>
            <a:pPr lvl="1"/>
            <a:r>
              <a:rPr lang="en-US" dirty="0"/>
              <a:t>Clarify definition of RW to specify the product is considered recycled water once the treatment process is complete. </a:t>
            </a:r>
          </a:p>
          <a:p>
            <a:pPr lvl="2"/>
            <a:r>
              <a:rPr lang="en-US" dirty="0"/>
              <a:t>Currently: An “unauthorized discharge” of RW is being interpreted as severe as a spill as raw sewage until the recycled water reaches its “end use” as deﬁned in a regional board permit.</a:t>
            </a:r>
          </a:p>
          <a:p>
            <a:pPr lvl="2"/>
            <a:endParaRPr lang="en-US" b="1" dirty="0"/>
          </a:p>
          <a:p>
            <a:pPr lvl="1"/>
            <a:endParaRPr lang="en-US" dirty="0"/>
          </a:p>
          <a:p>
            <a:pPr lvl="1"/>
            <a:endParaRPr lang="en-US" dirty="0"/>
          </a:p>
        </p:txBody>
      </p:sp>
    </p:spTree>
    <p:extLst>
      <p:ext uri="{BB962C8B-B14F-4D97-AF65-F5344CB8AC3E}">
        <p14:creationId xmlns:p14="http://schemas.microsoft.com/office/powerpoint/2010/main" val="55852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6AF2-9AE2-CCB3-7318-BB6A5F968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C943C3-A684-BED1-7090-65A6D7CC4144}"/>
              </a:ext>
            </a:extLst>
          </p:cNvPr>
          <p:cNvSpPr>
            <a:spLocks noGrp="1"/>
          </p:cNvSpPr>
          <p:nvPr>
            <p:ph type="title"/>
          </p:nvPr>
        </p:nvSpPr>
        <p:spPr/>
        <p:txBody>
          <a:bodyPr/>
          <a:lstStyle/>
          <a:p>
            <a:r>
              <a:rPr lang="en-US" dirty="0"/>
              <a:t>Anticipated 2025 Regulatory Topics</a:t>
            </a:r>
          </a:p>
        </p:txBody>
      </p:sp>
      <p:sp>
        <p:nvSpPr>
          <p:cNvPr id="5" name="Text Placeholder 4">
            <a:extLst>
              <a:ext uri="{FF2B5EF4-FFF2-40B4-BE49-F238E27FC236}">
                <a16:creationId xmlns:a16="http://schemas.microsoft.com/office/drawing/2014/main" id="{3A0A017C-D351-6E2B-169F-E8578B2DE1A0}"/>
              </a:ext>
            </a:extLst>
          </p:cNvPr>
          <p:cNvSpPr>
            <a:spLocks noGrp="1"/>
          </p:cNvSpPr>
          <p:nvPr>
            <p:ph type="body" idx="1"/>
          </p:nvPr>
        </p:nvSpPr>
        <p:spPr>
          <a:xfrm>
            <a:off x="498474" y="1725707"/>
            <a:ext cx="7556313" cy="4144963"/>
          </a:xfrm>
        </p:spPr>
        <p:txBody>
          <a:bodyPr/>
          <a:lstStyle/>
          <a:p>
            <a:r>
              <a:rPr lang="en-US" b="1" dirty="0"/>
              <a:t>SB 1157 (Statutes 2022, Chapter 679, Hertzberg), DWR Overall Committee and Think Tank Process </a:t>
            </a:r>
          </a:p>
          <a:p>
            <a:r>
              <a:rPr lang="en-US" b="1" dirty="0"/>
              <a:t>Division of Drinking Water Recycled Water Unit Positions </a:t>
            </a:r>
          </a:p>
          <a:p>
            <a:r>
              <a:rPr lang="en-US" b="1" dirty="0"/>
              <a:t>Regulations for Onsite Treatment  </a:t>
            </a:r>
          </a:p>
          <a:p>
            <a:r>
              <a:rPr lang="en-US" b="1" dirty="0"/>
              <a:t>Volumetric Annual Report (VAR) of Wastewater and Recycled Water </a:t>
            </a:r>
            <a:endParaRPr lang="en-US" dirty="0"/>
          </a:p>
        </p:txBody>
      </p:sp>
    </p:spTree>
    <p:extLst>
      <p:ext uri="{BB962C8B-B14F-4D97-AF65-F5344CB8AC3E}">
        <p14:creationId xmlns:p14="http://schemas.microsoft.com/office/powerpoint/2010/main" val="108661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89165" y="3127086"/>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dirty="0"/>
              <a:t>Agency Roundtable/California </a:t>
            </a:r>
            <a:r>
              <a:rPr lang="en-US" sz="3300" b="1" dirty="0" err="1"/>
              <a:t>WateReuse</a:t>
            </a:r>
            <a:r>
              <a:rPr lang="en-US" sz="3300" b="1" dirty="0"/>
              <a:t> Monthly Newsletter Input</a:t>
            </a:r>
            <a:br>
              <a:rPr lang="en-US" sz="3300" b="1" dirty="0"/>
            </a:br>
            <a:br>
              <a:rPr lang="en-US" sz="3300" b="1" dirty="0"/>
            </a:br>
            <a:r>
              <a:rPr lang="en-US" sz="2800" b="1" dirty="0">
                <a:solidFill>
                  <a:schemeClr val="accent6"/>
                </a:solidFill>
              </a:rPr>
              <a:t>Steve Thomas</a:t>
            </a: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13</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412385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068F2054-8D6E-046E-2720-285A57E47248}"/>
            </a:ext>
          </a:extLst>
        </p:cNvPr>
        <p:cNvGrpSpPr/>
        <p:nvPr/>
      </p:nvGrpSpPr>
      <p:grpSpPr>
        <a:xfrm>
          <a:off x="0" y="0"/>
          <a:ext cx="0" cy="0"/>
          <a:chOff x="0" y="0"/>
          <a:chExt cx="0" cy="0"/>
        </a:xfrm>
      </p:grpSpPr>
      <p:sp>
        <p:nvSpPr>
          <p:cNvPr id="224" name="Shape 224">
            <a:extLst>
              <a:ext uri="{FF2B5EF4-FFF2-40B4-BE49-F238E27FC236}">
                <a16:creationId xmlns:a16="http://schemas.microsoft.com/office/drawing/2014/main" id="{06F69F3A-14FE-DAB2-3398-DE57502FB9F0}"/>
              </a:ext>
            </a:extLst>
          </p:cNvPr>
          <p:cNvSpPr txBox="1">
            <a:spLocks noGrp="1"/>
          </p:cNvSpPr>
          <p:nvPr>
            <p:ph type="title"/>
          </p:nvPr>
        </p:nvSpPr>
        <p:spPr>
          <a:xfrm>
            <a:off x="1800207" y="3127086"/>
            <a:ext cx="6655708"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300"/>
              <a:buFont typeface="Rockwell"/>
              <a:buNone/>
            </a:pPr>
            <a:r>
              <a:rPr lang="en-US" sz="3300" b="1" dirty="0" err="1"/>
              <a:t>WateReuse</a:t>
            </a:r>
            <a:r>
              <a:rPr lang="en-US" sz="3300" b="1" dirty="0"/>
              <a:t> California Updates</a:t>
            </a:r>
            <a:br>
              <a:rPr lang="en-US" sz="3300" b="1" dirty="0"/>
            </a:br>
            <a:br>
              <a:rPr lang="en-US" sz="3300" b="1" dirty="0"/>
            </a:br>
            <a:r>
              <a:rPr lang="en-US" sz="2800" b="1">
                <a:solidFill>
                  <a:schemeClr val="accent6"/>
                </a:solidFill>
              </a:rPr>
              <a:t>Brenley McKenna</a:t>
            </a:r>
            <a:endParaRPr sz="2800" b="1" i="0" u="none" strike="noStrike" cap="none" dirty="0">
              <a:solidFill>
                <a:schemeClr val="accent6"/>
              </a:solidFill>
              <a:latin typeface="Rockwell"/>
              <a:ea typeface="Rockwell"/>
              <a:cs typeface="Rockwell"/>
              <a:sym typeface="Rockwell"/>
            </a:endParaRPr>
          </a:p>
        </p:txBody>
      </p:sp>
      <p:sp>
        <p:nvSpPr>
          <p:cNvPr id="225" name="Shape 225">
            <a:extLst>
              <a:ext uri="{FF2B5EF4-FFF2-40B4-BE49-F238E27FC236}">
                <a16:creationId xmlns:a16="http://schemas.microsoft.com/office/drawing/2014/main" id="{B3B0EE9B-EFE5-23E4-D0C8-1A547195F83B}"/>
              </a:ext>
            </a:extLst>
          </p:cNvPr>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14</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92393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FDCB-87EB-4B87-87BD-5300DE9CC7A6}"/>
              </a:ext>
            </a:extLst>
          </p:cNvPr>
          <p:cNvSpPr>
            <a:spLocks noGrp="1"/>
          </p:cNvSpPr>
          <p:nvPr>
            <p:ph type="title"/>
          </p:nvPr>
        </p:nvSpPr>
        <p:spPr/>
        <p:txBody>
          <a:bodyPr/>
          <a:lstStyle/>
          <a:p>
            <a:r>
              <a:rPr lang="en-US" dirty="0"/>
              <a:t>Today’s Presentation</a:t>
            </a:r>
          </a:p>
        </p:txBody>
      </p:sp>
      <p:sp>
        <p:nvSpPr>
          <p:cNvPr id="3" name="Text Placeholder 2">
            <a:extLst>
              <a:ext uri="{FF2B5EF4-FFF2-40B4-BE49-F238E27FC236}">
                <a16:creationId xmlns:a16="http://schemas.microsoft.com/office/drawing/2014/main" id="{8A6D0D1A-8CB5-4966-8AAE-AB44375D3D5D}"/>
              </a:ext>
            </a:extLst>
          </p:cNvPr>
          <p:cNvSpPr>
            <a:spLocks noGrp="1"/>
          </p:cNvSpPr>
          <p:nvPr>
            <p:ph type="body" idx="1"/>
          </p:nvPr>
        </p:nvSpPr>
        <p:spPr/>
        <p:txBody>
          <a:bodyPr/>
          <a:lstStyle/>
          <a:p>
            <a:r>
              <a:rPr lang="en-US" b="1" dirty="0"/>
              <a:t>City of Watsonville and Pajaro Valley Water Management Agency’s Agriculture Irrigation Reuse Program</a:t>
            </a:r>
          </a:p>
          <a:p>
            <a:pPr lvl="1"/>
            <a:r>
              <a:rPr lang="en-US" dirty="0" err="1"/>
              <a:t>Shinehah</a:t>
            </a:r>
            <a:r>
              <a:rPr lang="en-US" dirty="0"/>
              <a:t> Bingham, PV Water</a:t>
            </a:r>
          </a:p>
          <a:p>
            <a:pPr lvl="1"/>
            <a:r>
              <a:rPr lang="en-US" dirty="0"/>
              <a:t>Marcus Mendiola, PV Water</a:t>
            </a:r>
          </a:p>
          <a:p>
            <a:pPr marL="600075" lvl="1" indent="0">
              <a:buNone/>
            </a:pPr>
            <a:endParaRPr lang="en-US" dirty="0"/>
          </a:p>
          <a:p>
            <a:endParaRPr lang="en-US" sz="2000" dirty="0"/>
          </a:p>
        </p:txBody>
      </p:sp>
    </p:spTree>
    <p:extLst>
      <p:ext uri="{BB962C8B-B14F-4D97-AF65-F5344CB8AC3E}">
        <p14:creationId xmlns:p14="http://schemas.microsoft.com/office/powerpoint/2010/main" val="111142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305487" y="1387700"/>
            <a:ext cx="7740642" cy="4706982"/>
          </a:xfrm>
          <a:prstGeom prst="rect">
            <a:avLst/>
          </a:prstGeom>
          <a:noFill/>
          <a:ln>
            <a:noFill/>
          </a:ln>
        </p:spPr>
        <p:txBody>
          <a:bodyPr spcFirstLastPara="1" wrap="square" lIns="91425" tIns="45700" rIns="91425" bIns="45700" anchor="t" anchorCtr="0">
            <a:noAutofit/>
          </a:bodyPr>
          <a:lstStyle/>
          <a:p>
            <a:pPr marL="385445" indent="-385445">
              <a:spcBef>
                <a:spcPts val="0"/>
              </a:spcBef>
              <a:buSzPts val="1800"/>
              <a:buFont typeface="Rockwell"/>
              <a:buAutoNum type="romanUcPeriod"/>
              <a:tabLst>
                <a:tab pos="6797675" algn="l"/>
              </a:tabLst>
            </a:pPr>
            <a:r>
              <a:rPr lang="en-US" sz="1800" dirty="0"/>
              <a:t>Chapter Business	12:05</a:t>
            </a:r>
            <a:endParaRPr lang="en-US" dirty="0"/>
          </a:p>
          <a:p>
            <a:pPr marL="857250" lvl="1" indent="-400050">
              <a:spcBef>
                <a:spcPts val="0"/>
              </a:spcBef>
              <a:buSzPts val="1800"/>
              <a:buAutoNum type="romanLcPeriod"/>
              <a:tabLst>
                <a:tab pos="6797675" algn="l"/>
              </a:tabLst>
            </a:pPr>
            <a:r>
              <a:rPr lang="en-US" sz="1600" dirty="0"/>
              <a:t>Chapter Updates and 2025 Officer Nominations</a:t>
            </a:r>
          </a:p>
          <a:p>
            <a:pPr marL="857250" lvl="1" indent="-400050">
              <a:spcBef>
                <a:spcPts val="0"/>
              </a:spcBef>
              <a:buSzPts val="1800"/>
              <a:buAutoNum type="romanLcPeriod"/>
              <a:tabLst>
                <a:tab pos="6797675" algn="l"/>
              </a:tabLst>
            </a:pPr>
            <a:r>
              <a:rPr lang="en-US" sz="1600" dirty="0"/>
              <a:t>Chapter Trustee Report</a:t>
            </a:r>
            <a:endParaRPr lang="en-US" dirty="0"/>
          </a:p>
          <a:p>
            <a:pPr marL="857250" lvl="1" indent="-400050">
              <a:spcBef>
                <a:spcPts val="0"/>
              </a:spcBef>
              <a:buSzPts val="1800"/>
              <a:buFont typeface="+mj-lt"/>
              <a:buAutoNum type="romanLcPeriod"/>
              <a:tabLst>
                <a:tab pos="6797675" algn="l"/>
              </a:tabLst>
            </a:pPr>
            <a:r>
              <a:rPr lang="en-US" sz="1600" dirty="0"/>
              <a:t>Legislative, Regulatory, and Funding Updates</a:t>
            </a:r>
          </a:p>
          <a:p>
            <a:pPr marL="857250" lvl="1" indent="-400050">
              <a:spcBef>
                <a:spcPts val="0"/>
              </a:spcBef>
              <a:buSzPts val="1800"/>
              <a:buAutoNum type="romanLcPeriod"/>
              <a:tabLst>
                <a:tab pos="6797675" algn="l"/>
              </a:tabLst>
            </a:pPr>
            <a:r>
              <a:rPr lang="en-US" sz="1600" dirty="0"/>
              <a:t>Next Central Coast Chapter Meeting</a:t>
            </a:r>
          </a:p>
          <a:p>
            <a:pPr marL="1314450" lvl="2" indent="-400050">
              <a:spcBef>
                <a:spcPts val="0"/>
              </a:spcBef>
              <a:buSzPts val="1800"/>
              <a:buAutoNum type="romanLcPeriod"/>
              <a:tabLst>
                <a:tab pos="6797675" algn="l"/>
              </a:tabLst>
            </a:pPr>
            <a:r>
              <a:rPr lang="en-US" sz="1600" dirty="0"/>
              <a:t>Date: January 2025</a:t>
            </a:r>
            <a:endParaRPr lang="en-US" dirty="0"/>
          </a:p>
          <a:p>
            <a:pPr marL="385445" indent="-385445">
              <a:buSzPts val="1800"/>
              <a:buAutoNum type="romanUcPeriod"/>
              <a:tabLst>
                <a:tab pos="6797675" algn="l"/>
              </a:tabLst>
            </a:pPr>
            <a:r>
              <a:rPr lang="en-US" sz="1800" dirty="0" err="1"/>
              <a:t>WateReuse</a:t>
            </a:r>
            <a:r>
              <a:rPr lang="en-US" sz="1800" dirty="0"/>
              <a:t> California Update	12:15</a:t>
            </a:r>
          </a:p>
          <a:p>
            <a:pPr marL="385445" indent="-385445">
              <a:buSzPts val="1800"/>
              <a:buAutoNum type="romanUcPeriod"/>
              <a:tabLst>
                <a:tab pos="6797675" algn="l"/>
              </a:tabLst>
            </a:pPr>
            <a:r>
              <a:rPr lang="en-US" sz="1800" dirty="0"/>
              <a:t>Agency Roundtable/Monthly Newsletter Updates                      12:25</a:t>
            </a:r>
            <a:endParaRPr lang="en-US" dirty="0"/>
          </a:p>
          <a:p>
            <a:pPr marL="385445" indent="-385445">
              <a:buSzPts val="1800"/>
              <a:buFont typeface="Rockwell"/>
              <a:buAutoNum type="romanUcPeriod"/>
              <a:tabLst>
                <a:tab pos="6797675" algn="l"/>
              </a:tabLst>
            </a:pPr>
            <a:r>
              <a:rPr lang="en-US" sz="1800" dirty="0"/>
              <a:t>Presentation	12:30</a:t>
            </a:r>
          </a:p>
          <a:p>
            <a:pPr marL="385445" indent="-385445">
              <a:buSzPts val="1800"/>
              <a:buFont typeface="Rockwell"/>
              <a:buAutoNum type="romanUcPeriod"/>
              <a:tabLst>
                <a:tab pos="6797675" algn="l"/>
              </a:tabLst>
            </a:pPr>
            <a:r>
              <a:rPr lang="en-US" sz="1800" dirty="0"/>
              <a:t>Tour (In-Person Only)	12:50</a:t>
            </a:r>
          </a:p>
          <a:p>
            <a:pPr marL="385445" indent="-385445">
              <a:buSzPts val="1800"/>
              <a:buFont typeface="Rockwell"/>
              <a:buAutoNum type="romanUcPeriod"/>
              <a:tabLst>
                <a:tab pos="6797675" algn="l"/>
              </a:tabLst>
            </a:pPr>
            <a:r>
              <a:rPr lang="en-US" sz="1800" dirty="0"/>
              <a:t>Adjourn Meeting 	1:30</a:t>
            </a:r>
          </a:p>
        </p:txBody>
      </p:sp>
      <p:sp>
        <p:nvSpPr>
          <p:cNvPr id="219" name="Shape 219"/>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dirty="0">
                <a:solidFill>
                  <a:schemeClr val="accent1"/>
                </a:solidFill>
                <a:latin typeface="Rockwell"/>
                <a:ea typeface="Rockwell"/>
                <a:cs typeface="Rockwell"/>
                <a:sym typeface="Rockwell"/>
              </a:rPr>
              <a:t>Agenda</a:t>
            </a:r>
            <a:endParaRPr sz="3600" b="0" i="0" u="none" strike="noStrike" cap="none" dirty="0">
              <a:solidFill>
                <a:schemeClr val="accent1"/>
              </a:solidFill>
              <a:latin typeface="Rockwell"/>
              <a:ea typeface="Rockwell"/>
              <a:cs typeface="Rockwell"/>
              <a:sym typeface="Rockwe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800207" y="3127086"/>
            <a:ext cx="6655708"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300"/>
              <a:buFont typeface="Rockwell"/>
              <a:buNone/>
            </a:pPr>
            <a:r>
              <a:rPr lang="en-US" sz="3300" b="1" dirty="0"/>
              <a:t>Chapter Updates</a:t>
            </a:r>
            <a:br>
              <a:rPr lang="en-US" sz="3300" b="1" dirty="0"/>
            </a:br>
            <a:br>
              <a:rPr lang="en-US" sz="3300" b="1" dirty="0"/>
            </a:br>
            <a:r>
              <a:rPr lang="en-US" sz="2800" b="1" dirty="0">
                <a:solidFill>
                  <a:schemeClr val="accent6"/>
                </a:solidFill>
              </a:rPr>
              <a:t>Shannon Jessica</a:t>
            </a:r>
            <a:endParaRPr sz="2800" b="1" i="0" u="none" strike="noStrike" cap="none" dirty="0">
              <a:solidFill>
                <a:schemeClr val="accent6"/>
              </a:solidFill>
              <a:latin typeface="Rockwell"/>
              <a:ea typeface="Rockwell"/>
              <a:cs typeface="Rockwe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3</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344930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r>
              <a:rPr lang="en-US" sz="3200" dirty="0"/>
              <a:t>WRCA Central Coast Chapter Updates</a:t>
            </a:r>
          </a:p>
        </p:txBody>
      </p:sp>
      <p:sp>
        <p:nvSpPr>
          <p:cNvPr id="3" name="Text Placeholder 2">
            <a:extLst>
              <a:ext uri="{FF2B5EF4-FFF2-40B4-BE49-F238E27FC236}">
                <a16:creationId xmlns:a16="http://schemas.microsoft.com/office/drawing/2014/main" id="{F27CC559-A2B3-70F1-59A9-D8487791735D}"/>
              </a:ext>
            </a:extLst>
          </p:cNvPr>
          <p:cNvSpPr>
            <a:spLocks noGrp="1"/>
          </p:cNvSpPr>
          <p:nvPr>
            <p:ph type="body" idx="1"/>
          </p:nvPr>
        </p:nvSpPr>
        <p:spPr>
          <a:xfrm>
            <a:off x="650874" y="1500326"/>
            <a:ext cx="7944486" cy="5166804"/>
          </a:xfrm>
        </p:spPr>
        <p:txBody>
          <a:bodyPr/>
          <a:lstStyle/>
          <a:p>
            <a:r>
              <a:rPr lang="en-US" dirty="0"/>
              <a:t>2025 </a:t>
            </a:r>
            <a:r>
              <a:rPr lang="en-US" dirty="0" err="1"/>
              <a:t>WateReuse</a:t>
            </a:r>
            <a:r>
              <a:rPr lang="en-US" dirty="0"/>
              <a:t> Central Coast Chapter Officer Nominations</a:t>
            </a:r>
          </a:p>
          <a:p>
            <a:pPr lvl="1"/>
            <a:r>
              <a:rPr lang="en-US" dirty="0"/>
              <a:t>President</a:t>
            </a:r>
          </a:p>
          <a:p>
            <a:pPr lvl="2"/>
            <a:r>
              <a:rPr lang="en-US" dirty="0"/>
              <a:t>Must have served role on Board Previously</a:t>
            </a:r>
          </a:p>
          <a:p>
            <a:pPr lvl="1"/>
            <a:r>
              <a:rPr lang="en-US" dirty="0"/>
              <a:t>Vice President (North, Central, South)</a:t>
            </a:r>
          </a:p>
          <a:p>
            <a:pPr lvl="2"/>
            <a:r>
              <a:rPr lang="en-US" dirty="0"/>
              <a:t>Must live within region</a:t>
            </a:r>
          </a:p>
          <a:p>
            <a:pPr lvl="1"/>
            <a:r>
              <a:rPr lang="en-US" dirty="0"/>
              <a:t>Secretary/Treasurer</a:t>
            </a:r>
          </a:p>
          <a:p>
            <a:pPr lvl="1"/>
            <a:r>
              <a:rPr lang="en-US" dirty="0"/>
              <a:t>Legislative and Regulatory Representative</a:t>
            </a:r>
          </a:p>
          <a:p>
            <a:pPr lvl="1"/>
            <a:r>
              <a:rPr lang="en-US" dirty="0"/>
              <a:t>Membership and Outreach Representative</a:t>
            </a:r>
          </a:p>
          <a:p>
            <a:pPr lvl="1"/>
            <a:r>
              <a:rPr lang="en-US" dirty="0"/>
              <a:t>Chapter Trustee</a:t>
            </a:r>
          </a:p>
          <a:p>
            <a:pPr lvl="2"/>
            <a:r>
              <a:rPr lang="en-US" dirty="0"/>
              <a:t>Must have served role on Board Previously</a:t>
            </a:r>
          </a:p>
          <a:p>
            <a:pPr lvl="1"/>
            <a:r>
              <a:rPr lang="en-US" dirty="0"/>
              <a:t>Members-at-Large</a:t>
            </a:r>
          </a:p>
          <a:p>
            <a:pPr marL="600075" lvl="1" indent="0">
              <a:buNone/>
            </a:pPr>
            <a:endParaRPr lang="en-US" dirty="0"/>
          </a:p>
          <a:p>
            <a:pPr marL="600075" lvl="1" indent="0">
              <a:buNone/>
            </a:pPr>
            <a:r>
              <a:rPr lang="en-US" dirty="0"/>
              <a:t>*All positions must live within the Chapter</a:t>
            </a:r>
          </a:p>
          <a:p>
            <a:pPr marL="600075" lvl="1" indent="0">
              <a:buNone/>
            </a:pPr>
            <a:endParaRPr lang="en-US" dirty="0"/>
          </a:p>
        </p:txBody>
      </p:sp>
    </p:spTree>
    <p:extLst>
      <p:ext uri="{BB962C8B-B14F-4D97-AF65-F5344CB8AC3E}">
        <p14:creationId xmlns:p14="http://schemas.microsoft.com/office/powerpoint/2010/main" val="73949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800207" y="3127086"/>
            <a:ext cx="6655708"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300"/>
              <a:buFont typeface="Rockwell"/>
              <a:buNone/>
            </a:pPr>
            <a:r>
              <a:rPr lang="en-US" sz="3300" b="1" dirty="0"/>
              <a:t>Chapter Trustee Report</a:t>
            </a:r>
            <a:br>
              <a:rPr lang="en-US" sz="3300" b="1" dirty="0"/>
            </a:br>
            <a:br>
              <a:rPr lang="en-US" sz="3300" b="1" dirty="0"/>
            </a:br>
            <a:r>
              <a:rPr lang="en-US" sz="2800" b="1" dirty="0">
                <a:solidFill>
                  <a:schemeClr val="accent6"/>
                </a:solidFill>
              </a:rPr>
              <a:t>Gina Dorrington on behalf of Rob Morrow</a:t>
            </a:r>
            <a:endParaRPr sz="2800" b="1" i="0" u="none" strike="noStrike" cap="none" dirty="0">
              <a:solidFill>
                <a:schemeClr val="accent6"/>
              </a:solidFill>
              <a:latin typeface="Rockwell"/>
              <a:ea typeface="Rockwell"/>
              <a:cs typeface="Rockwe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5</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68572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14786"/>
          </a:xfrm>
        </p:spPr>
        <p:txBody>
          <a:bodyPr/>
          <a:lstStyle/>
          <a:p>
            <a:r>
              <a:rPr lang="en-US" dirty="0"/>
              <a:t>Chapter Trustee Report </a:t>
            </a:r>
            <a:br>
              <a:rPr lang="en-US" dirty="0"/>
            </a:br>
            <a:endParaRPr lang="en-US" sz="2000" dirty="0"/>
          </a:p>
        </p:txBody>
      </p:sp>
      <p:sp>
        <p:nvSpPr>
          <p:cNvPr id="4" name="Text Placeholder 3">
            <a:extLst>
              <a:ext uri="{FF2B5EF4-FFF2-40B4-BE49-F238E27FC236}">
                <a16:creationId xmlns:a16="http://schemas.microsoft.com/office/drawing/2014/main" id="{0A0447A6-B4EB-FB2A-83D8-794DE6CB0D1E}"/>
              </a:ext>
            </a:extLst>
          </p:cNvPr>
          <p:cNvSpPr>
            <a:spLocks noGrp="1"/>
          </p:cNvSpPr>
          <p:nvPr>
            <p:ph type="body" idx="1"/>
          </p:nvPr>
        </p:nvSpPr>
        <p:spPr>
          <a:xfrm>
            <a:off x="132714" y="1356518"/>
            <a:ext cx="7995286" cy="4144963"/>
          </a:xfrm>
        </p:spPr>
        <p:txBody>
          <a:bodyPr/>
          <a:lstStyle/>
          <a:p>
            <a:r>
              <a:rPr lang="en-US" dirty="0"/>
              <a:t>Board of Trustees Meeting at CA Annual Conference September 15, 2024</a:t>
            </a:r>
          </a:p>
          <a:p>
            <a:r>
              <a:rPr lang="en-US" dirty="0"/>
              <a:t>Conference:</a:t>
            </a:r>
          </a:p>
          <a:p>
            <a:pPr lvl="1"/>
            <a:r>
              <a:rPr lang="en-US" dirty="0"/>
              <a:t>Numbers topped near 800 in attendance</a:t>
            </a:r>
          </a:p>
          <a:p>
            <a:pPr marL="600075" lvl="1" indent="0">
              <a:buNone/>
            </a:pPr>
            <a:endParaRPr lang="en-US" dirty="0"/>
          </a:p>
        </p:txBody>
      </p:sp>
      <p:pic>
        <p:nvPicPr>
          <p:cNvPr id="5" name="Picture 4">
            <a:extLst>
              <a:ext uri="{FF2B5EF4-FFF2-40B4-BE49-F238E27FC236}">
                <a16:creationId xmlns:a16="http://schemas.microsoft.com/office/drawing/2014/main" id="{5DAD3B58-9F3D-6A99-AB3A-C8EA6150F980}"/>
              </a:ext>
            </a:extLst>
          </p:cNvPr>
          <p:cNvPicPr>
            <a:picLocks noChangeAspect="1"/>
          </p:cNvPicPr>
          <p:nvPr/>
        </p:nvPicPr>
        <p:blipFill>
          <a:blip r:embed="rId3"/>
          <a:stretch>
            <a:fillRect/>
          </a:stretch>
        </p:blipFill>
        <p:spPr>
          <a:xfrm>
            <a:off x="1557582" y="3375149"/>
            <a:ext cx="5438095" cy="2790476"/>
          </a:xfrm>
          <a:prstGeom prst="rect">
            <a:avLst/>
          </a:prstGeom>
        </p:spPr>
      </p:pic>
    </p:spTree>
    <p:extLst>
      <p:ext uri="{BB962C8B-B14F-4D97-AF65-F5344CB8AC3E}">
        <p14:creationId xmlns:p14="http://schemas.microsoft.com/office/powerpoint/2010/main" val="337018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Trustee Report </a:t>
            </a:r>
            <a:br>
              <a:rPr lang="en-US" dirty="0"/>
            </a:br>
            <a:r>
              <a:rPr lang="en-US" sz="2000" dirty="0"/>
              <a:t>Board of Trustees Meeting - September 19, 2024</a:t>
            </a:r>
          </a:p>
        </p:txBody>
      </p:sp>
      <p:sp>
        <p:nvSpPr>
          <p:cNvPr id="4" name="Text Placeholder 3">
            <a:extLst>
              <a:ext uri="{FF2B5EF4-FFF2-40B4-BE49-F238E27FC236}">
                <a16:creationId xmlns:a16="http://schemas.microsoft.com/office/drawing/2014/main" id="{0A0447A6-B4EB-FB2A-83D8-794DE6CB0D1E}"/>
              </a:ext>
            </a:extLst>
          </p:cNvPr>
          <p:cNvSpPr>
            <a:spLocks noGrp="1"/>
          </p:cNvSpPr>
          <p:nvPr>
            <p:ph type="body" idx="1"/>
          </p:nvPr>
        </p:nvSpPr>
        <p:spPr>
          <a:xfrm>
            <a:off x="498473" y="1463040"/>
            <a:ext cx="7556313" cy="4144963"/>
          </a:xfrm>
        </p:spPr>
        <p:txBody>
          <a:bodyPr/>
          <a:lstStyle/>
          <a:p>
            <a:r>
              <a:rPr lang="en-US" dirty="0"/>
              <a:t>Membership</a:t>
            </a:r>
          </a:p>
          <a:p>
            <a:pPr lvl="1"/>
            <a:r>
              <a:rPr lang="en-US" dirty="0"/>
              <a:t>Goal had been set at bringing in $67,556 for new memberships – actual = $6,898</a:t>
            </a:r>
          </a:p>
          <a:p>
            <a:pPr lvl="1"/>
            <a:r>
              <a:rPr lang="en-US" dirty="0"/>
              <a:t>95% of Revenue comes from membership</a:t>
            </a:r>
          </a:p>
          <a:p>
            <a:pPr lvl="1"/>
            <a:r>
              <a:rPr lang="en-US" dirty="0"/>
              <a:t>California held membership fee increases to allow National WateReuse increases, but will now explore a modest increase to support additional staffing and outreach</a:t>
            </a:r>
          </a:p>
          <a:p>
            <a:pPr lvl="1"/>
            <a:r>
              <a:rPr lang="en-US" dirty="0"/>
              <a:t>Check for your renewal invoices!</a:t>
            </a:r>
          </a:p>
          <a:p>
            <a:pPr lvl="1"/>
            <a:r>
              <a:rPr lang="en-US" dirty="0"/>
              <a:t>National has expanded to Midwest, including Ohio and Idaho</a:t>
            </a:r>
          </a:p>
          <a:p>
            <a:r>
              <a:rPr lang="en-US" dirty="0"/>
              <a:t>Launch of Strategic Planning</a:t>
            </a:r>
          </a:p>
          <a:p>
            <a:pPr lvl="1"/>
            <a:r>
              <a:rPr lang="en-US" dirty="0"/>
              <a:t> Board heard from Strategic Planner Consultant and interviews were conducted during conference. </a:t>
            </a:r>
          </a:p>
          <a:p>
            <a:pPr lvl="1"/>
            <a:r>
              <a:rPr lang="en-US" dirty="0"/>
              <a:t>Please take the time to participate in surveys when they hit your inbox</a:t>
            </a:r>
          </a:p>
        </p:txBody>
      </p:sp>
    </p:spTree>
    <p:extLst>
      <p:ext uri="{BB962C8B-B14F-4D97-AF65-F5344CB8AC3E}">
        <p14:creationId xmlns:p14="http://schemas.microsoft.com/office/powerpoint/2010/main" val="227991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1EAA6-AE7C-0C67-9807-8A2B4C24F05A}"/>
              </a:ext>
            </a:extLst>
          </p:cNvPr>
          <p:cNvSpPr>
            <a:spLocks noGrp="1"/>
          </p:cNvSpPr>
          <p:nvPr>
            <p:ph type="title"/>
          </p:nvPr>
        </p:nvSpPr>
        <p:spPr/>
        <p:txBody>
          <a:bodyPr/>
          <a:lstStyle/>
          <a:p>
            <a:r>
              <a:rPr kumimoji="0" lang="en-US" sz="3600" b="0" i="0" u="none" strike="noStrike" kern="0" cap="none" spc="0" normalizeH="0" baseline="0" noProof="0" dirty="0">
                <a:ln>
                  <a:noFill/>
                </a:ln>
                <a:solidFill>
                  <a:srgbClr val="663366"/>
                </a:solidFill>
                <a:effectLst/>
                <a:uLnTx/>
                <a:uFillTx/>
                <a:latin typeface="Rockwell"/>
                <a:sym typeface="Rockwell"/>
              </a:rPr>
              <a:t>Chapter Trustee Report </a:t>
            </a:r>
            <a:br>
              <a:rPr kumimoji="0" lang="en-US" sz="3600" b="0" i="0" u="none" strike="noStrike" kern="0" cap="none" spc="0" normalizeH="0" baseline="0" noProof="0" dirty="0">
                <a:ln>
                  <a:noFill/>
                </a:ln>
                <a:solidFill>
                  <a:srgbClr val="663366"/>
                </a:solidFill>
                <a:effectLst/>
                <a:uLnTx/>
                <a:uFillTx/>
                <a:latin typeface="Rockwell"/>
                <a:sym typeface="Rockwell"/>
              </a:rPr>
            </a:br>
            <a:r>
              <a:rPr kumimoji="0" lang="en-US" sz="2000" b="0" i="0" u="none" strike="noStrike" kern="0" cap="none" spc="0" normalizeH="0" baseline="0" noProof="0" dirty="0">
                <a:ln>
                  <a:noFill/>
                </a:ln>
                <a:solidFill>
                  <a:srgbClr val="663366"/>
                </a:solidFill>
                <a:effectLst/>
                <a:uLnTx/>
                <a:uFillTx/>
                <a:latin typeface="Rockwell"/>
                <a:sym typeface="Rockwell"/>
              </a:rPr>
              <a:t>Board of Trustees Meeting - September 19, 2024</a:t>
            </a:r>
            <a:endParaRPr lang="en-US" dirty="0"/>
          </a:p>
        </p:txBody>
      </p:sp>
      <p:sp>
        <p:nvSpPr>
          <p:cNvPr id="3" name="Text Placeholder 2">
            <a:extLst>
              <a:ext uri="{FF2B5EF4-FFF2-40B4-BE49-F238E27FC236}">
                <a16:creationId xmlns:a16="http://schemas.microsoft.com/office/drawing/2014/main" id="{16B67F97-4B2C-DF7C-36DC-4E55951D33E7}"/>
              </a:ext>
            </a:extLst>
          </p:cNvPr>
          <p:cNvSpPr>
            <a:spLocks noGrp="1"/>
          </p:cNvSpPr>
          <p:nvPr>
            <p:ph type="body" idx="1"/>
          </p:nvPr>
        </p:nvSpPr>
        <p:spPr>
          <a:xfrm>
            <a:off x="498474" y="1981200"/>
            <a:ext cx="7914006" cy="4144963"/>
          </a:xfrm>
        </p:spPr>
        <p:txBody>
          <a:bodyPr/>
          <a:lstStyle/>
          <a:p>
            <a:r>
              <a:rPr lang="en-US" dirty="0"/>
              <a:t>Request for Emeritus Role for former Board members</a:t>
            </a:r>
          </a:p>
          <a:p>
            <a:r>
              <a:rPr lang="en-US" dirty="0"/>
              <a:t>Check in on WateReuse.org/Sections/</a:t>
            </a:r>
            <a:r>
              <a:rPr lang="en-US" dirty="0" err="1"/>
              <a:t>watereuse</a:t>
            </a:r>
            <a:r>
              <a:rPr lang="en-US" dirty="0"/>
              <a:t>-California </a:t>
            </a:r>
          </a:p>
          <a:p>
            <a:endParaRPr lang="en-US" dirty="0"/>
          </a:p>
          <a:p>
            <a:endParaRPr lang="en-US" dirty="0"/>
          </a:p>
          <a:p>
            <a:endParaRPr lang="en-US" dirty="0"/>
          </a:p>
          <a:p>
            <a:r>
              <a:rPr lang="en-US" dirty="0"/>
              <a:t>How can we help encourage membership at a Chapter level?</a:t>
            </a:r>
          </a:p>
          <a:p>
            <a:pPr lvl="1"/>
            <a:r>
              <a:rPr lang="en-US" dirty="0"/>
              <a:t>Reach out to regional neighbors and partners</a:t>
            </a:r>
          </a:p>
          <a:p>
            <a:pPr lvl="1"/>
            <a:r>
              <a:rPr lang="en-US" dirty="0"/>
              <a:t>Share meeting calendar, invite others to our meetings</a:t>
            </a:r>
          </a:p>
          <a:p>
            <a:pPr lvl="1"/>
            <a:r>
              <a:rPr lang="en-US" dirty="0"/>
              <a:t>Volunteer for Leadership – such as Trustee!</a:t>
            </a:r>
          </a:p>
          <a:p>
            <a:pPr lvl="1"/>
            <a:endParaRPr lang="en-US" dirty="0"/>
          </a:p>
        </p:txBody>
      </p:sp>
      <p:pic>
        <p:nvPicPr>
          <p:cNvPr id="4" name="Picture 3">
            <a:extLst>
              <a:ext uri="{FF2B5EF4-FFF2-40B4-BE49-F238E27FC236}">
                <a16:creationId xmlns:a16="http://schemas.microsoft.com/office/drawing/2014/main" id="{10588183-CC40-33AA-6104-4BE77D96F9EB}"/>
              </a:ext>
            </a:extLst>
          </p:cNvPr>
          <p:cNvPicPr>
            <a:picLocks noChangeAspect="1"/>
          </p:cNvPicPr>
          <p:nvPr/>
        </p:nvPicPr>
        <p:blipFill>
          <a:blip r:embed="rId2"/>
          <a:stretch>
            <a:fillRect/>
          </a:stretch>
        </p:blipFill>
        <p:spPr>
          <a:xfrm>
            <a:off x="2190750" y="3281923"/>
            <a:ext cx="2604770" cy="1713939"/>
          </a:xfrm>
          <a:prstGeom prst="rect">
            <a:avLst/>
          </a:prstGeom>
        </p:spPr>
      </p:pic>
    </p:spTree>
    <p:extLst>
      <p:ext uri="{BB962C8B-B14F-4D97-AF65-F5344CB8AC3E}">
        <p14:creationId xmlns:p14="http://schemas.microsoft.com/office/powerpoint/2010/main" val="237380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89165" y="3127086"/>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dirty="0"/>
              <a:t>Legislative, Regulatory, and Funding Updates</a:t>
            </a:r>
            <a:br>
              <a:rPr lang="en-US" sz="3300" b="1" dirty="0"/>
            </a:br>
            <a:br>
              <a:rPr lang="en-US" sz="4400" b="1" dirty="0"/>
            </a:br>
            <a:r>
              <a:rPr lang="en-US" sz="2800" b="1" dirty="0">
                <a:solidFill>
                  <a:schemeClr val="accent6"/>
                </a:solidFill>
              </a:rPr>
              <a:t>Alec Roberts</a:t>
            </a:r>
            <a:br>
              <a:rPr lang="en-US" sz="2800" b="1" dirty="0">
                <a:solidFill>
                  <a:schemeClr val="accent6"/>
                </a:solidFill>
              </a:rPr>
            </a:br>
            <a:r>
              <a:rPr lang="en-US" sz="2000" b="1" dirty="0">
                <a:solidFill>
                  <a:schemeClr val="accent6"/>
                </a:solidFill>
              </a:rPr>
              <a:t>aroberts@cityofventura.ca.gov</a:t>
            </a:r>
            <a:endParaRPr sz="2000" b="1" i="0" u="none" strike="noStrike" cap="none" dirty="0">
              <a:solidFill>
                <a:schemeClr val="accent6"/>
              </a:solidFi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9</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43817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0.0.2025"/>
  <p:tag name="SLIDO_PRESENTATION_ID" val="00000000-0000-0000-0000-000000000000"/>
  <p:tag name="SLIDO_EVENT_UUID" val="135d16b2-6ea3-4d9f-9a1a-1c72f0bda6d0"/>
  <p:tag name="SLIDO_EVENT_SECTION_UUID" val="9b9a9889-5616-4a30-ba56-9ad67048d96a"/>
</p:tagLst>
</file>

<file path=ppt/theme/theme1.xml><?xml version="1.0" encoding="utf-8"?>
<a:theme xmlns:a="http://schemas.openxmlformats.org/drawingml/2006/main"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W-011">
  <a:themeElements>
    <a:clrScheme name="EMWD">
      <a:dk1>
        <a:srgbClr val="000000"/>
      </a:dk1>
      <a:lt1>
        <a:srgbClr val="FFFFFF"/>
      </a:lt1>
      <a:dk2>
        <a:srgbClr val="D0D0CE"/>
      </a:dk2>
      <a:lt2>
        <a:srgbClr val="A7A8AA"/>
      </a:lt2>
      <a:accent1>
        <a:srgbClr val="0057B8"/>
      </a:accent1>
      <a:accent2>
        <a:srgbClr val="00A9E0"/>
      </a:accent2>
      <a:accent3>
        <a:srgbClr val="78BE20"/>
      </a:accent3>
      <a:accent4>
        <a:srgbClr val="582C83"/>
      </a:accent4>
      <a:accent5>
        <a:srgbClr val="00C7B1"/>
      </a:accent5>
      <a:accent6>
        <a:srgbClr val="485CC7"/>
      </a:accent6>
      <a:hlink>
        <a:srgbClr val="0057B8"/>
      </a:hlink>
      <a:folHlink>
        <a:srgbClr val="582C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Power Point Template.pptx" id="{FE7B7128-3E28-4DF5-8F13-7FEC38FB8E1F}" vid="{C90CFF61-AF0A-4E2E-B89A-D3D7E002130B}"/>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0870477-7d32-4999-9cae-54dbc41b3baa" xsi:nil="true"/>
    <lcf76f155ced4ddcb4097134ff3c332f xmlns="274d91e7-61d0-43f2-b1e1-ae7a76cb56b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62C310BED89F4CBF3ABD07CC8A9B76" ma:contentTypeVersion="13" ma:contentTypeDescription="Create a new document." ma:contentTypeScope="" ma:versionID="23145fb4d303e78eecd93b38dbf36d38">
  <xsd:schema xmlns:xsd="http://www.w3.org/2001/XMLSchema" xmlns:xs="http://www.w3.org/2001/XMLSchema" xmlns:p="http://schemas.microsoft.com/office/2006/metadata/properties" xmlns:ns2="274d91e7-61d0-43f2-b1e1-ae7a76cb56bf" xmlns:ns3="10870477-7d32-4999-9cae-54dbc41b3baa" targetNamespace="http://schemas.microsoft.com/office/2006/metadata/properties" ma:root="true" ma:fieldsID="78cc831a303e420882eb0b9bdf935e92" ns2:_="" ns3:_="">
    <xsd:import namespace="274d91e7-61d0-43f2-b1e1-ae7a76cb56bf"/>
    <xsd:import namespace="10870477-7d32-4999-9cae-54dbc41b3b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d91e7-61d0-43f2-b1e1-ae7a76cb5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d0fa67-9e13-4313-a06d-fb175cf5d41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70477-7d32-4999-9cae-54dbc41b3ba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2900e2-ce4c-4b9e-b876-56ba05d30344}" ma:internalName="TaxCatchAll" ma:showField="CatchAllData" ma:web="10870477-7d32-4999-9cae-54dbc41b3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09E542-6B9B-4C9C-90F6-0A7974ACC3D3}">
  <ds:schemaRefs>
    <ds:schemaRef ds:uri="http://schemas.microsoft.com/sharepoint/v3/contenttype/forms"/>
  </ds:schemaRefs>
</ds:datastoreItem>
</file>

<file path=customXml/itemProps2.xml><?xml version="1.0" encoding="utf-8"?>
<ds:datastoreItem xmlns:ds="http://schemas.openxmlformats.org/officeDocument/2006/customXml" ds:itemID="{570B9DCD-E355-4478-9A9F-207574C18ABE}">
  <ds:schemaRefs>
    <ds:schemaRef ds:uri="http://schemas.microsoft.com/office/2006/metadata/properties"/>
    <ds:schemaRef ds:uri="http://schemas.microsoft.com/office/2006/documentManagement/types"/>
    <ds:schemaRef ds:uri="274d91e7-61d0-43f2-b1e1-ae7a76cb56bf"/>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10870477-7d32-4999-9cae-54dbc41b3baa"/>
    <ds:schemaRef ds:uri="http://www.w3.org/XML/1998/namespace"/>
  </ds:schemaRefs>
</ds:datastoreItem>
</file>

<file path=customXml/itemProps3.xml><?xml version="1.0" encoding="utf-8"?>
<ds:datastoreItem xmlns:ds="http://schemas.openxmlformats.org/officeDocument/2006/customXml" ds:itemID="{7485F1CC-28A0-4995-AEE0-2E5650398E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d91e7-61d0-43f2-b1e1-ae7a76cb56bf"/>
    <ds:schemaRef ds:uri="10870477-7d32-4999-9cae-54dbc41b3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508</TotalTime>
  <Words>1109</Words>
  <Application>Microsoft Office PowerPoint</Application>
  <PresentationFormat>On-screen Show (4:3)</PresentationFormat>
  <Paragraphs>127</Paragraphs>
  <Slides>15</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Conv_Akk_Pro</vt:lpstr>
      <vt:lpstr>Noto Sans Symbols</vt:lpstr>
      <vt:lpstr>Rockwell</vt:lpstr>
      <vt:lpstr>Advantage</vt:lpstr>
      <vt:lpstr>DW-011</vt:lpstr>
      <vt:lpstr>PowerPoint Presentation</vt:lpstr>
      <vt:lpstr>Agenda</vt:lpstr>
      <vt:lpstr>Chapter Updates  Shannon Jessica</vt:lpstr>
      <vt:lpstr>WRCA Central Coast Chapter Updates</vt:lpstr>
      <vt:lpstr>Chapter Trustee Report  Gina Dorrington on behalf of Rob Morrow</vt:lpstr>
      <vt:lpstr>Chapter Trustee Report  </vt:lpstr>
      <vt:lpstr>Chapter Trustee Report  Board of Trustees Meeting - September 19, 2024</vt:lpstr>
      <vt:lpstr>Chapter Trustee Report  Board of Trustees Meeting - September 19, 2024</vt:lpstr>
      <vt:lpstr>Legislative, Regulatory, and Funding Updates  Alec Roberts aroberts@cityofventura.ca.gov</vt:lpstr>
      <vt:lpstr>Leg/Reg/Funding Update:  State Bills</vt:lpstr>
      <vt:lpstr>2025 WRCA Legislative Goals</vt:lpstr>
      <vt:lpstr>Anticipated 2025 Regulatory Topics</vt:lpstr>
      <vt:lpstr>Agency Roundtable/California WateReuse Monthly Newsletter Input  Steve Thomas</vt:lpstr>
      <vt:lpstr>WateReuse California Updates  Brenley McKenna</vt:lpstr>
      <vt:lpstr>Today’s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Kingsbury</dc:creator>
  <cp:lastModifiedBy>Michael Steele</cp:lastModifiedBy>
  <cp:revision>78</cp:revision>
  <dcterms:modified xsi:type="dcterms:W3CDTF">2024-11-21T17:05:10Z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0x0101002362C310BED89F4CBF3ABD07CC8A9B76</vt:lpwstr>
  </property>
  <property fmtid="{D5CDD505-2E9C-101B-9397-08002B2CF9AE}" pid="3" name="SlidoAppVersion">
    <vt:lpwstr>0.20.0.2025</vt:lpwstr>
  </property>
  <property fmtid="{D5CDD505-2E9C-101B-9397-08002B2CF9AE}" pid="4" name="MediaServiceImageTags">
    <vt:lpwstr/>
  </property>
</Properties>
</file>