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4"/>
    <p:sldMasterId id="2147483669" r:id="rId5"/>
  </p:sldMasterIdLst>
  <p:notesMasterIdLst>
    <p:notesMasterId r:id="rId19"/>
  </p:notesMasterIdLst>
  <p:sldIdLst>
    <p:sldId id="256" r:id="rId6"/>
    <p:sldId id="257" r:id="rId7"/>
    <p:sldId id="947" r:id="rId8"/>
    <p:sldId id="958" r:id="rId9"/>
    <p:sldId id="959" r:id="rId10"/>
    <p:sldId id="960" r:id="rId11"/>
    <p:sldId id="961" r:id="rId12"/>
    <p:sldId id="929" r:id="rId13"/>
    <p:sldId id="956" r:id="rId14"/>
    <p:sldId id="957" r:id="rId15"/>
    <p:sldId id="955" r:id="rId16"/>
    <p:sldId id="916" r:id="rId17"/>
    <p:sldId id="922" r:id="rId18"/>
  </p:sldIdLst>
  <p:sldSz cx="9144000" cy="6858000" type="screen4x3"/>
  <p:notesSz cx="6858000" cy="9144000"/>
  <p:custDataLst>
    <p:tags r:id="rId2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7B5A6-1F75-4A78-879F-CF9D33FB3EE3}" v="5" dt="2024-07-25T16:11:26.690"/>
    <p1510:client id="{9CAE6BB2-39A2-402C-B172-3C96E070924D}" v="1" dt="2024-07-25T02:00:23.156"/>
    <p1510:client id="{B359BD09-054A-4CF0-B1B4-2D329C7BCBF7}" v="1" dt="2024-07-25T15:45:23.762"/>
    <p1510:client id="{F412C04A-3731-445B-BBD8-285743EF25F4}" v="7" dt="2024-07-25T18:41:30.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14" autoAdjust="0"/>
  </p:normalViewPr>
  <p:slideViewPr>
    <p:cSldViewPr snapToGrid="0">
      <p:cViewPr varScale="1">
        <p:scale>
          <a:sx n="89" d="100"/>
          <a:sy n="89" d="100"/>
        </p:scale>
        <p:origin x="21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c Roberts" userId="be3ac9a0-1ce2-45ef-be77-8648fd51ee46" providerId="ADAL" clId="{9CAE6BB2-39A2-402C-B172-3C96E070924D}"/>
    <pc:docChg chg="addSld delSld modSld">
      <pc:chgData name="Alec Roberts" userId="be3ac9a0-1ce2-45ef-be77-8648fd51ee46" providerId="ADAL" clId="{9CAE6BB2-39A2-402C-B172-3C96E070924D}" dt="2024-07-25T02:00:28.799" v="2" actId="47"/>
      <pc:docMkLst>
        <pc:docMk/>
      </pc:docMkLst>
      <pc:sldChg chg="del">
        <pc:chgData name="Alec Roberts" userId="be3ac9a0-1ce2-45ef-be77-8648fd51ee46" providerId="ADAL" clId="{9CAE6BB2-39A2-402C-B172-3C96E070924D}" dt="2024-07-25T02:00:25.323" v="1" actId="47"/>
        <pc:sldMkLst>
          <pc:docMk/>
          <pc:sldMk cId="1634328150" sldId="953"/>
        </pc:sldMkLst>
      </pc:sldChg>
      <pc:sldChg chg="del">
        <pc:chgData name="Alec Roberts" userId="be3ac9a0-1ce2-45ef-be77-8648fd51ee46" providerId="ADAL" clId="{9CAE6BB2-39A2-402C-B172-3C96E070924D}" dt="2024-07-25T02:00:28.799" v="2" actId="47"/>
        <pc:sldMkLst>
          <pc:docMk/>
          <pc:sldMk cId="2324462566" sldId="954"/>
        </pc:sldMkLst>
      </pc:sldChg>
      <pc:sldChg chg="add">
        <pc:chgData name="Alec Roberts" userId="be3ac9a0-1ce2-45ef-be77-8648fd51ee46" providerId="ADAL" clId="{9CAE6BB2-39A2-402C-B172-3C96E070924D}" dt="2024-07-25T02:00:23.156" v="0"/>
        <pc:sldMkLst>
          <pc:docMk/>
          <pc:sldMk cId="355906970" sldId="956"/>
        </pc:sldMkLst>
      </pc:sldChg>
      <pc:sldChg chg="add">
        <pc:chgData name="Alec Roberts" userId="be3ac9a0-1ce2-45ef-be77-8648fd51ee46" providerId="ADAL" clId="{9CAE6BB2-39A2-402C-B172-3C96E070924D}" dt="2024-07-25T02:00:23.156" v="0"/>
        <pc:sldMkLst>
          <pc:docMk/>
          <pc:sldMk cId="3883650677" sldId="957"/>
        </pc:sldMkLst>
      </pc:sldChg>
    </pc:docChg>
  </pc:docChgLst>
  <pc:docChgLst>
    <pc:chgData name="Michael Steele" userId="S::msteele@wsc-inc.com::2dd919cb-1da6-4a80-98ad-8d74e2a35c6c" providerId="AD" clId="Web-{F412C04A-3731-445B-BBD8-285743EF25F4}"/>
    <pc:docChg chg="modSld">
      <pc:chgData name="Michael Steele" userId="S::msteele@wsc-inc.com::2dd919cb-1da6-4a80-98ad-8d74e2a35c6c" providerId="AD" clId="Web-{F412C04A-3731-445B-BBD8-285743EF25F4}" dt="2024-07-25T18:41:30.198" v="5" actId="20577"/>
      <pc:docMkLst>
        <pc:docMk/>
      </pc:docMkLst>
      <pc:sldChg chg="modSp">
        <pc:chgData name="Michael Steele" userId="S::msteele@wsc-inc.com::2dd919cb-1da6-4a80-98ad-8d74e2a35c6c" providerId="AD" clId="Web-{F412C04A-3731-445B-BBD8-285743EF25F4}" dt="2024-07-25T18:41:09.198" v="1" actId="20577"/>
        <pc:sldMkLst>
          <pc:docMk/>
          <pc:sldMk cId="0" sldId="257"/>
        </pc:sldMkLst>
        <pc:spChg chg="mod">
          <ac:chgData name="Michael Steele" userId="S::msteele@wsc-inc.com::2dd919cb-1da6-4a80-98ad-8d74e2a35c6c" providerId="AD" clId="Web-{F412C04A-3731-445B-BBD8-285743EF25F4}" dt="2024-07-25T18:41:09.198" v="1" actId="20577"/>
          <ac:spMkLst>
            <pc:docMk/>
            <pc:sldMk cId="0" sldId="257"/>
            <ac:spMk id="218" creationId="{00000000-0000-0000-0000-000000000000}"/>
          </ac:spMkLst>
        </pc:spChg>
      </pc:sldChg>
      <pc:sldChg chg="modSp">
        <pc:chgData name="Michael Steele" userId="S::msteele@wsc-inc.com::2dd919cb-1da6-4a80-98ad-8d74e2a35c6c" providerId="AD" clId="Web-{F412C04A-3731-445B-BBD8-285743EF25F4}" dt="2024-07-25T18:41:30.198" v="5" actId="20577"/>
        <pc:sldMkLst>
          <pc:docMk/>
          <pc:sldMk cId="3564015531" sldId="958"/>
        </pc:sldMkLst>
        <pc:spChg chg="mod">
          <ac:chgData name="Michael Steele" userId="S::msteele@wsc-inc.com::2dd919cb-1da6-4a80-98ad-8d74e2a35c6c" providerId="AD" clId="Web-{F412C04A-3731-445B-BBD8-285743EF25F4}" dt="2024-07-25T18:41:30.198" v="5" actId="20577"/>
          <ac:spMkLst>
            <pc:docMk/>
            <pc:sldMk cId="3564015531" sldId="958"/>
            <ac:spMk id="3" creationId="{F27CC559-A2B3-70F1-59A9-D8487791735D}"/>
          </ac:spMkLst>
        </pc:spChg>
      </pc:sldChg>
    </pc:docChg>
  </pc:docChgLst>
  <pc:docChgLst>
    <pc:chgData name="Michael Steele" userId="2dd919cb-1da6-4a80-98ad-8d74e2a35c6c" providerId="ADAL" clId="{B359BD09-054A-4CF0-B1B4-2D329C7BCBF7}"/>
    <pc:docChg chg="custSel addSld delSld modSld">
      <pc:chgData name="Michael Steele" userId="2dd919cb-1da6-4a80-98ad-8d74e2a35c6c" providerId="ADAL" clId="{B359BD09-054A-4CF0-B1B4-2D329C7BCBF7}" dt="2024-07-25T15:46:33.295" v="55" actId="20577"/>
      <pc:docMkLst>
        <pc:docMk/>
      </pc:docMkLst>
      <pc:sldChg chg="modSp mod">
        <pc:chgData name="Michael Steele" userId="2dd919cb-1da6-4a80-98ad-8d74e2a35c6c" providerId="ADAL" clId="{B359BD09-054A-4CF0-B1B4-2D329C7BCBF7}" dt="2024-07-25T15:45:10.207" v="4" actId="20577"/>
        <pc:sldMkLst>
          <pc:docMk/>
          <pc:sldMk cId="0" sldId="257"/>
        </pc:sldMkLst>
        <pc:spChg chg="mod">
          <ac:chgData name="Michael Steele" userId="2dd919cb-1da6-4a80-98ad-8d74e2a35c6c" providerId="ADAL" clId="{B359BD09-054A-4CF0-B1B4-2D329C7BCBF7}" dt="2024-07-25T15:45:10.207" v="4" actId="20577"/>
          <ac:spMkLst>
            <pc:docMk/>
            <pc:sldMk cId="0" sldId="257"/>
            <ac:spMk id="218" creationId="{00000000-0000-0000-0000-000000000000}"/>
          </ac:spMkLst>
        </pc:spChg>
      </pc:sldChg>
      <pc:sldChg chg="delSp modSp mod">
        <pc:chgData name="Michael Steele" userId="2dd919cb-1da6-4a80-98ad-8d74e2a35c6c" providerId="ADAL" clId="{B359BD09-054A-4CF0-B1B4-2D329C7BCBF7}" dt="2024-07-25T15:46:33.295" v="55" actId="20577"/>
        <pc:sldMkLst>
          <pc:docMk/>
          <pc:sldMk cId="1111420232" sldId="922"/>
        </pc:sldMkLst>
        <pc:spChg chg="mod">
          <ac:chgData name="Michael Steele" userId="2dd919cb-1da6-4a80-98ad-8d74e2a35c6c" providerId="ADAL" clId="{B359BD09-054A-4CF0-B1B4-2D329C7BCBF7}" dt="2024-07-25T15:46:33.295" v="55" actId="20577"/>
          <ac:spMkLst>
            <pc:docMk/>
            <pc:sldMk cId="1111420232" sldId="922"/>
            <ac:spMk id="3" creationId="{8A6D0D1A-8CB5-4966-8AAE-AB44375D3D5D}"/>
          </ac:spMkLst>
        </pc:spChg>
        <pc:spChg chg="del">
          <ac:chgData name="Michael Steele" userId="2dd919cb-1da6-4a80-98ad-8d74e2a35c6c" providerId="ADAL" clId="{B359BD09-054A-4CF0-B1B4-2D329C7BCBF7}" dt="2024-07-25T15:46:01.901" v="14" actId="478"/>
          <ac:spMkLst>
            <pc:docMk/>
            <pc:sldMk cId="1111420232" sldId="922"/>
            <ac:spMk id="4" creationId="{003A2237-F1C5-0AEE-BCA1-95A79719C35A}"/>
          </ac:spMkLst>
        </pc:spChg>
      </pc:sldChg>
      <pc:sldChg chg="del">
        <pc:chgData name="Michael Steele" userId="2dd919cb-1da6-4a80-98ad-8d74e2a35c6c" providerId="ADAL" clId="{B359BD09-054A-4CF0-B1B4-2D329C7BCBF7}" dt="2024-07-25T15:45:42.015" v="11" actId="47"/>
        <pc:sldMkLst>
          <pc:docMk/>
          <pc:sldMk cId="685727333" sldId="944"/>
        </pc:sldMkLst>
      </pc:sldChg>
      <pc:sldChg chg="del">
        <pc:chgData name="Michael Steele" userId="2dd919cb-1da6-4a80-98ad-8d74e2a35c6c" providerId="ADAL" clId="{B359BD09-054A-4CF0-B1B4-2D329C7BCBF7}" dt="2024-07-25T15:45:43.552" v="12" actId="47"/>
        <pc:sldMkLst>
          <pc:docMk/>
          <pc:sldMk cId="3370188407" sldId="945"/>
        </pc:sldMkLst>
      </pc:sldChg>
      <pc:sldChg chg="del">
        <pc:chgData name="Michael Steele" userId="2dd919cb-1da6-4a80-98ad-8d74e2a35c6c" providerId="ADAL" clId="{B359BD09-054A-4CF0-B1B4-2D329C7BCBF7}" dt="2024-07-25T15:45:44.346" v="13" actId="47"/>
        <pc:sldMkLst>
          <pc:docMk/>
          <pc:sldMk cId="2279913561" sldId="946"/>
        </pc:sldMkLst>
      </pc:sldChg>
      <pc:sldChg chg="del">
        <pc:chgData name="Michael Steele" userId="2dd919cb-1da6-4a80-98ad-8d74e2a35c6c" providerId="ADAL" clId="{B359BD09-054A-4CF0-B1B4-2D329C7BCBF7}" dt="2024-07-25T15:45:37.185" v="10" actId="47"/>
        <pc:sldMkLst>
          <pc:docMk/>
          <pc:sldMk cId="739495101" sldId="948"/>
        </pc:sldMkLst>
      </pc:sldChg>
      <pc:sldChg chg="modSp add mod">
        <pc:chgData name="Michael Steele" userId="2dd919cb-1da6-4a80-98ad-8d74e2a35c6c" providerId="ADAL" clId="{B359BD09-054A-4CF0-B1B4-2D329C7BCBF7}" dt="2024-07-25T15:45:31.488" v="9" actId="13926"/>
        <pc:sldMkLst>
          <pc:docMk/>
          <pc:sldMk cId="3564015531" sldId="958"/>
        </pc:sldMkLst>
        <pc:spChg chg="mod">
          <ac:chgData name="Michael Steele" userId="2dd919cb-1da6-4a80-98ad-8d74e2a35c6c" providerId="ADAL" clId="{B359BD09-054A-4CF0-B1B4-2D329C7BCBF7}" dt="2024-07-25T15:45:31.488" v="9" actId="13926"/>
          <ac:spMkLst>
            <pc:docMk/>
            <pc:sldMk cId="3564015531" sldId="958"/>
            <ac:spMk id="3" creationId="{F27CC559-A2B3-70F1-59A9-D8487791735D}"/>
          </ac:spMkLst>
        </pc:spChg>
      </pc:sldChg>
      <pc:sldChg chg="add">
        <pc:chgData name="Michael Steele" userId="2dd919cb-1da6-4a80-98ad-8d74e2a35c6c" providerId="ADAL" clId="{B359BD09-054A-4CF0-B1B4-2D329C7BCBF7}" dt="2024-07-25T15:45:23.756" v="5"/>
        <pc:sldMkLst>
          <pc:docMk/>
          <pc:sldMk cId="941515567" sldId="959"/>
        </pc:sldMkLst>
      </pc:sldChg>
      <pc:sldChg chg="add">
        <pc:chgData name="Michael Steele" userId="2dd919cb-1da6-4a80-98ad-8d74e2a35c6c" providerId="ADAL" clId="{B359BD09-054A-4CF0-B1B4-2D329C7BCBF7}" dt="2024-07-25T15:45:23.756" v="5"/>
        <pc:sldMkLst>
          <pc:docMk/>
          <pc:sldMk cId="1319616765" sldId="960"/>
        </pc:sldMkLst>
      </pc:sldChg>
      <pc:sldChg chg="add">
        <pc:chgData name="Michael Steele" userId="2dd919cb-1da6-4a80-98ad-8d74e2a35c6c" providerId="ADAL" clId="{B359BD09-054A-4CF0-B1B4-2D329C7BCBF7}" dt="2024-07-25T15:45:23.756" v="5"/>
        <pc:sldMkLst>
          <pc:docMk/>
          <pc:sldMk cId="2871699079" sldId="961"/>
        </pc:sldMkLst>
      </pc:sldChg>
    </pc:docChg>
  </pc:docChgLst>
  <pc:docChgLst>
    <pc:chgData name="Michael Steele" userId="S::msteele@wsc-inc.com::2dd919cb-1da6-4a80-98ad-8d74e2a35c6c" providerId="AD" clId="Web-{5BC7B5A6-1F75-4A78-879F-CF9D33FB3EE3}"/>
    <pc:docChg chg="modSld">
      <pc:chgData name="Michael Steele" userId="S::msteele@wsc-inc.com::2dd919cb-1da6-4a80-98ad-8d74e2a35c6c" providerId="AD" clId="Web-{5BC7B5A6-1F75-4A78-879F-CF9D33FB3EE3}" dt="2024-07-25T16:11:26.503" v="3" actId="20577"/>
      <pc:docMkLst>
        <pc:docMk/>
      </pc:docMkLst>
      <pc:sldChg chg="modSp">
        <pc:chgData name="Michael Steele" userId="S::msteele@wsc-inc.com::2dd919cb-1da6-4a80-98ad-8d74e2a35c6c" providerId="AD" clId="Web-{5BC7B5A6-1F75-4A78-879F-CF9D33FB3EE3}" dt="2024-07-25T16:11:26.503" v="3" actId="20577"/>
        <pc:sldMkLst>
          <pc:docMk/>
          <pc:sldMk cId="0" sldId="257"/>
        </pc:sldMkLst>
        <pc:spChg chg="mod">
          <ac:chgData name="Michael Steele" userId="S::msteele@wsc-inc.com::2dd919cb-1da6-4a80-98ad-8d74e2a35c6c" providerId="AD" clId="Web-{5BC7B5A6-1F75-4A78-879F-CF9D33FB3EE3}" dt="2024-07-25T16:11:26.503" v="3" actId="20577"/>
          <ac:spMkLst>
            <pc:docMk/>
            <pc:sldMk cId="0" sldId="257"/>
            <ac:spMk id="218" creationId="{00000000-0000-0000-0000-000000000000}"/>
          </ac:spMkLst>
        </pc:spChg>
      </pc:sldChg>
      <pc:sldChg chg="delSp">
        <pc:chgData name="Michael Steele" userId="S::msteele@wsc-inc.com::2dd919cb-1da6-4a80-98ad-8d74e2a35c6c" providerId="AD" clId="Web-{5BC7B5A6-1F75-4A78-879F-CF9D33FB3EE3}" dt="2024-07-25T16:10:31.563" v="0"/>
        <pc:sldMkLst>
          <pc:docMk/>
          <pc:sldMk cId="2778996654" sldId="916"/>
        </pc:sldMkLst>
        <pc:spChg chg="del">
          <ac:chgData name="Michael Steele" userId="S::msteele@wsc-inc.com::2dd919cb-1da6-4a80-98ad-8d74e2a35c6c" providerId="AD" clId="Web-{5BC7B5A6-1F75-4A78-879F-CF9D33FB3EE3}" dt="2024-07-25T16:10:31.563" v="0"/>
          <ac:spMkLst>
            <pc:docMk/>
            <pc:sldMk cId="2778996654" sldId="916"/>
            <ac:spMk id="2" creationId="{BE269BC5-863A-CAA2-9900-F5266C606F4F}"/>
          </ac:spMkLst>
        </pc:spChg>
      </pc:sldChg>
    </pc:docChg>
  </pc:docChgLst>
  <pc:docChgLst>
    <pc:chgData name="Michael Steele" userId="2dd919cb-1da6-4a80-98ad-8d74e2a35c6c" providerId="ADAL" clId="{449B5544-152E-45AB-B3B1-30D9C294F824}"/>
    <pc:docChg chg="undo custSel delSld modSld">
      <pc:chgData name="Michael Steele" userId="2dd919cb-1da6-4a80-98ad-8d74e2a35c6c" providerId="ADAL" clId="{449B5544-152E-45AB-B3B1-30D9C294F824}" dt="2024-07-15T23:20:59.325" v="367" actId="1076"/>
      <pc:docMkLst>
        <pc:docMk/>
      </pc:docMkLst>
      <pc:sldChg chg="modSp mod">
        <pc:chgData name="Michael Steele" userId="2dd919cb-1da6-4a80-98ad-8d74e2a35c6c" providerId="ADAL" clId="{449B5544-152E-45AB-B3B1-30D9C294F824}" dt="2024-07-15T23:11:44.850" v="7" actId="20577"/>
        <pc:sldMkLst>
          <pc:docMk/>
          <pc:sldMk cId="0" sldId="256"/>
        </pc:sldMkLst>
        <pc:spChg chg="mod">
          <ac:chgData name="Michael Steele" userId="2dd919cb-1da6-4a80-98ad-8d74e2a35c6c" providerId="ADAL" clId="{449B5544-152E-45AB-B3B1-30D9C294F824}" dt="2024-07-15T23:11:44.850" v="7" actId="20577"/>
          <ac:spMkLst>
            <pc:docMk/>
            <pc:sldMk cId="0" sldId="256"/>
            <ac:spMk id="211" creationId="{00000000-0000-0000-0000-000000000000}"/>
          </ac:spMkLst>
        </pc:spChg>
      </pc:sldChg>
      <pc:sldChg chg="modSp mod">
        <pc:chgData name="Michael Steele" userId="2dd919cb-1da6-4a80-98ad-8d74e2a35c6c" providerId="ADAL" clId="{449B5544-152E-45AB-B3B1-30D9C294F824}" dt="2024-07-15T23:14:39.531" v="169" actId="21"/>
        <pc:sldMkLst>
          <pc:docMk/>
          <pc:sldMk cId="0" sldId="257"/>
        </pc:sldMkLst>
        <pc:spChg chg="mod">
          <ac:chgData name="Michael Steele" userId="2dd919cb-1da6-4a80-98ad-8d74e2a35c6c" providerId="ADAL" clId="{449B5544-152E-45AB-B3B1-30D9C294F824}" dt="2024-07-15T23:14:39.531" v="169" actId="21"/>
          <ac:spMkLst>
            <pc:docMk/>
            <pc:sldMk cId="0" sldId="257"/>
            <ac:spMk id="218" creationId="{00000000-0000-0000-0000-000000000000}"/>
          </ac:spMkLst>
        </pc:spChg>
      </pc:sldChg>
      <pc:sldChg chg="addSp modSp">
        <pc:chgData name="Michael Steele" userId="2dd919cb-1da6-4a80-98ad-8d74e2a35c6c" providerId="ADAL" clId="{449B5544-152E-45AB-B3B1-30D9C294F824}" dt="2024-07-15T23:16:18.256" v="236"/>
        <pc:sldMkLst>
          <pc:docMk/>
          <pc:sldMk cId="2778996654" sldId="916"/>
        </pc:sldMkLst>
        <pc:spChg chg="add mod">
          <ac:chgData name="Michael Steele" userId="2dd919cb-1da6-4a80-98ad-8d74e2a35c6c" providerId="ADAL" clId="{449B5544-152E-45AB-B3B1-30D9C294F824}" dt="2024-07-15T23:16:18.256" v="236"/>
          <ac:spMkLst>
            <pc:docMk/>
            <pc:sldMk cId="2778996654" sldId="916"/>
            <ac:spMk id="2" creationId="{BE269BC5-863A-CAA2-9900-F5266C606F4F}"/>
          </ac:spMkLst>
        </pc:spChg>
      </pc:sldChg>
      <pc:sldChg chg="addSp modSp mod">
        <pc:chgData name="Michael Steele" userId="2dd919cb-1da6-4a80-98ad-8d74e2a35c6c" providerId="ADAL" clId="{449B5544-152E-45AB-B3B1-30D9C294F824}" dt="2024-07-15T23:20:59.325" v="367" actId="1076"/>
        <pc:sldMkLst>
          <pc:docMk/>
          <pc:sldMk cId="1111420232" sldId="922"/>
        </pc:sldMkLst>
        <pc:spChg chg="mod">
          <ac:chgData name="Michael Steele" userId="2dd919cb-1da6-4a80-98ad-8d74e2a35c6c" providerId="ADAL" clId="{449B5544-152E-45AB-B3B1-30D9C294F824}" dt="2024-07-15T23:16:23.311" v="248" actId="20577"/>
          <ac:spMkLst>
            <pc:docMk/>
            <pc:sldMk cId="1111420232" sldId="922"/>
            <ac:spMk id="2" creationId="{4640FDCB-87EB-4B87-87BD-5300DE9CC7A6}"/>
          </ac:spMkLst>
        </pc:spChg>
        <pc:spChg chg="mod">
          <ac:chgData name="Michael Steele" userId="2dd919cb-1da6-4a80-98ad-8d74e2a35c6c" providerId="ADAL" clId="{449B5544-152E-45AB-B3B1-30D9C294F824}" dt="2024-07-15T23:16:53.320" v="331" actId="20577"/>
          <ac:spMkLst>
            <pc:docMk/>
            <pc:sldMk cId="1111420232" sldId="922"/>
            <ac:spMk id="3" creationId="{8A6D0D1A-8CB5-4966-8AAE-AB44375D3D5D}"/>
          </ac:spMkLst>
        </pc:spChg>
        <pc:spChg chg="add mod">
          <ac:chgData name="Michael Steele" userId="2dd919cb-1da6-4a80-98ad-8d74e2a35c6c" providerId="ADAL" clId="{449B5544-152E-45AB-B3B1-30D9C294F824}" dt="2024-07-15T23:20:59.325" v="367" actId="1076"/>
          <ac:spMkLst>
            <pc:docMk/>
            <pc:sldMk cId="1111420232" sldId="922"/>
            <ac:spMk id="4" creationId="{003A2237-F1C5-0AEE-BCA1-95A79719C35A}"/>
          </ac:spMkLst>
        </pc:spChg>
      </pc:sldChg>
      <pc:sldChg chg="addSp modSp mod">
        <pc:chgData name="Michael Steele" userId="2dd919cb-1da6-4a80-98ad-8d74e2a35c6c" providerId="ADAL" clId="{449B5544-152E-45AB-B3B1-30D9C294F824}" dt="2024-07-15T23:15:43.631" v="231" actId="1076"/>
        <pc:sldMkLst>
          <pc:docMk/>
          <pc:sldMk cId="3370188407" sldId="945"/>
        </pc:sldMkLst>
        <pc:spChg chg="add mod">
          <ac:chgData name="Michael Steele" userId="2dd919cb-1da6-4a80-98ad-8d74e2a35c6c" providerId="ADAL" clId="{449B5544-152E-45AB-B3B1-30D9C294F824}" dt="2024-07-15T23:15:43.631" v="231" actId="1076"/>
          <ac:spMkLst>
            <pc:docMk/>
            <pc:sldMk cId="3370188407" sldId="945"/>
            <ac:spMk id="3" creationId="{4BF01103-EE8F-5296-3209-1E675AF4A230}"/>
          </ac:spMkLst>
        </pc:spChg>
      </pc:sldChg>
      <pc:sldChg chg="addSp modSp">
        <pc:chgData name="Michael Steele" userId="2dd919cb-1da6-4a80-98ad-8d74e2a35c6c" providerId="ADAL" clId="{449B5544-152E-45AB-B3B1-30D9C294F824}" dt="2024-07-15T23:15:45.911" v="232"/>
        <pc:sldMkLst>
          <pc:docMk/>
          <pc:sldMk cId="2279913561" sldId="946"/>
        </pc:sldMkLst>
        <pc:spChg chg="add mod">
          <ac:chgData name="Michael Steele" userId="2dd919cb-1da6-4a80-98ad-8d74e2a35c6c" providerId="ADAL" clId="{449B5544-152E-45AB-B3B1-30D9C294F824}" dt="2024-07-15T23:15:45.911" v="232"/>
          <ac:spMkLst>
            <pc:docMk/>
            <pc:sldMk cId="2279913561" sldId="946"/>
            <ac:spMk id="3" creationId="{3AAB714D-DAF4-B6CE-377B-DE0D29C629BE}"/>
          </ac:spMkLst>
        </pc:spChg>
      </pc:sldChg>
      <pc:sldChg chg="addSp modSp mod">
        <pc:chgData name="Michael Steele" userId="2dd919cb-1da6-4a80-98ad-8d74e2a35c6c" providerId="ADAL" clId="{449B5544-152E-45AB-B3B1-30D9C294F824}" dt="2024-07-15T23:16:13.317" v="235"/>
        <pc:sldMkLst>
          <pc:docMk/>
          <pc:sldMk cId="739495101" sldId="948"/>
        </pc:sldMkLst>
        <pc:spChg chg="mod">
          <ac:chgData name="Michael Steele" userId="2dd919cb-1da6-4a80-98ad-8d74e2a35c6c" providerId="ADAL" clId="{449B5544-152E-45AB-B3B1-30D9C294F824}" dt="2024-07-15T23:15:23.796" v="211" actId="20577"/>
          <ac:spMkLst>
            <pc:docMk/>
            <pc:sldMk cId="739495101" sldId="948"/>
            <ac:spMk id="3" creationId="{F27CC559-A2B3-70F1-59A9-D8487791735D}"/>
          </ac:spMkLst>
        </pc:spChg>
        <pc:spChg chg="add mod">
          <ac:chgData name="Michael Steele" userId="2dd919cb-1da6-4a80-98ad-8d74e2a35c6c" providerId="ADAL" clId="{449B5544-152E-45AB-B3B1-30D9C294F824}" dt="2024-07-15T23:16:13.317" v="235"/>
          <ac:spMkLst>
            <pc:docMk/>
            <pc:sldMk cId="739495101" sldId="948"/>
            <ac:spMk id="4" creationId="{90B06914-2020-A6DD-506F-A3AC37393AD5}"/>
          </ac:spMkLst>
        </pc:spChg>
      </pc:sldChg>
      <pc:sldChg chg="del">
        <pc:chgData name="Michael Steele" userId="2dd919cb-1da6-4a80-98ad-8d74e2a35c6c" providerId="ADAL" clId="{449B5544-152E-45AB-B3B1-30D9C294F824}" dt="2024-07-15T23:17:06.191" v="332" actId="2696"/>
        <pc:sldMkLst>
          <pc:docMk/>
          <pc:sldMk cId="2441766416" sldId="949"/>
        </pc:sldMkLst>
      </pc:sldChg>
      <pc:sldChg chg="del">
        <pc:chgData name="Michael Steele" userId="2dd919cb-1da6-4a80-98ad-8d74e2a35c6c" providerId="ADAL" clId="{449B5544-152E-45AB-B3B1-30D9C294F824}" dt="2024-07-15T23:17:06.191" v="332" actId="2696"/>
        <pc:sldMkLst>
          <pc:docMk/>
          <pc:sldMk cId="464569929" sldId="950"/>
        </pc:sldMkLst>
      </pc:sldChg>
      <pc:sldChg chg="del">
        <pc:chgData name="Michael Steele" userId="2dd919cb-1da6-4a80-98ad-8d74e2a35c6c" providerId="ADAL" clId="{449B5544-152E-45AB-B3B1-30D9C294F824}" dt="2024-07-15T23:17:06.191" v="332" actId="2696"/>
        <pc:sldMkLst>
          <pc:docMk/>
          <pc:sldMk cId="41224744" sldId="951"/>
        </pc:sldMkLst>
      </pc:sldChg>
      <pc:sldChg chg="del">
        <pc:chgData name="Michael Steele" userId="2dd919cb-1da6-4a80-98ad-8d74e2a35c6c" providerId="ADAL" clId="{449B5544-152E-45AB-B3B1-30D9C294F824}" dt="2024-07-15T23:17:06.191" v="332" actId="2696"/>
        <pc:sldMkLst>
          <pc:docMk/>
          <pc:sldMk cId="61999537" sldId="952"/>
        </pc:sldMkLst>
      </pc:sldChg>
      <pc:sldChg chg="addSp modSp">
        <pc:chgData name="Michael Steele" userId="2dd919cb-1da6-4a80-98ad-8d74e2a35c6c" providerId="ADAL" clId="{449B5544-152E-45AB-B3B1-30D9C294F824}" dt="2024-07-15T23:15:59.229" v="233"/>
        <pc:sldMkLst>
          <pc:docMk/>
          <pc:sldMk cId="1634328150" sldId="953"/>
        </pc:sldMkLst>
        <pc:spChg chg="add mod">
          <ac:chgData name="Michael Steele" userId="2dd919cb-1da6-4a80-98ad-8d74e2a35c6c" providerId="ADAL" clId="{449B5544-152E-45AB-B3B1-30D9C294F824}" dt="2024-07-15T23:15:59.229" v="233"/>
          <ac:spMkLst>
            <pc:docMk/>
            <pc:sldMk cId="1634328150" sldId="953"/>
            <ac:spMk id="3" creationId="{8613943A-415C-0339-5F67-3D37C7B4411D}"/>
          </ac:spMkLst>
        </pc:spChg>
      </pc:sldChg>
      <pc:sldChg chg="addSp modSp">
        <pc:chgData name="Michael Steele" userId="2dd919cb-1da6-4a80-98ad-8d74e2a35c6c" providerId="ADAL" clId="{449B5544-152E-45AB-B3B1-30D9C294F824}" dt="2024-07-15T23:16:01.501" v="234"/>
        <pc:sldMkLst>
          <pc:docMk/>
          <pc:sldMk cId="2324462566" sldId="954"/>
        </pc:sldMkLst>
        <pc:spChg chg="add mod">
          <ac:chgData name="Michael Steele" userId="2dd919cb-1da6-4a80-98ad-8d74e2a35c6c" providerId="ADAL" clId="{449B5544-152E-45AB-B3B1-30D9C294F824}" dt="2024-07-15T23:16:01.501" v="234"/>
          <ac:spMkLst>
            <pc:docMk/>
            <pc:sldMk cId="2324462566" sldId="954"/>
            <ac:spMk id="3" creationId="{072984D6-6E73-A08D-6E35-EF397796954C}"/>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3D44-4629-A4BB-8A8AC788D50D}"/>
              </c:ext>
            </c:extLst>
          </c:dPt>
          <c:dPt>
            <c:idx val="1"/>
            <c:bubble3D val="0"/>
            <c:spPr>
              <a:solidFill>
                <a:schemeClr val="tx1">
                  <a:lumMod val="25000"/>
                  <a:lumOff val="75000"/>
                </a:schemeClr>
              </a:solidFill>
            </c:spPr>
            <c:extLst>
              <c:ext xmlns:c16="http://schemas.microsoft.com/office/drawing/2014/chart" uri="{C3380CC4-5D6E-409C-BE32-E72D297353CC}">
                <c16:uniqueId val="{00000003-3D44-4629-A4BB-8A8AC788D50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4-3D44-4629-A4BB-8A8AC788D50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29364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atereuse.org/civicrm/?civiwp=CiviCRM&amp;q=civicrm/mailing/url&amp;u=33685&amp;qid=1958239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a:solidFill>
                  <a:schemeClr val="dk1"/>
                </a:solidFill>
                <a:latin typeface="Calibri"/>
                <a:ea typeface="Calibri"/>
                <a:cs typeface="Calibri"/>
                <a:sym typeface="Calibri"/>
              </a:rPr>
              <a:t>Image from CA Chapters website</a:t>
            </a:r>
            <a:endParaRPr/>
          </a:p>
        </p:txBody>
      </p:sp>
      <p:sp>
        <p:nvSpPr>
          <p:cNvPr id="209" name="Shape 20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961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72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237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48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SB 903 - Temper expectations on Bill </a:t>
            </a:r>
          </a:p>
          <a:p>
            <a:pPr algn="l" rtl="0" fontAlgn="base">
              <a:buFont typeface="Arial" panose="020B0604020202020204" pitchFamily="34" charset="0"/>
              <a:buChar char="•"/>
            </a:pPr>
            <a:endParaRPr lang="en-US" sz="11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Climate Bonds </a:t>
            </a:r>
          </a:p>
          <a:p>
            <a:pPr marL="0" marR="0">
              <a:lnSpc>
                <a:spcPct val="150000"/>
              </a:lnSpc>
              <a:spcBef>
                <a:spcPts val="0"/>
              </a:spcBef>
              <a:spcAft>
                <a:spcPts val="0"/>
              </a:spcAft>
            </a:pPr>
            <a:r>
              <a:rPr lang="en-US" sz="1800" dirty="0">
                <a:solidFill>
                  <a:srgbClr val="3F3F3F"/>
                </a:solidFill>
                <a:effectLst/>
                <a:latin typeface="Arial" panose="020B0604020202020204" pitchFamily="34" charset="0"/>
                <a:ea typeface="Aptos" panose="020B0004020202020204" pitchFamily="34" charset="0"/>
                <a:cs typeface="Aptos" panose="020B0004020202020204" pitchFamily="34" charset="0"/>
              </a:rPr>
              <a:t>On July 3, the Legislature approved the $10 billion</a:t>
            </a:r>
            <a:r>
              <a:rPr lang="en-US" sz="1800" u="sng" dirty="0">
                <a:solidFill>
                  <a:srgbClr val="4F9AC7"/>
                </a:solidFill>
                <a:effectLst/>
                <a:latin typeface="Arial" panose="020B0604020202020204" pitchFamily="34" charset="0"/>
                <a:ea typeface="Aptos" panose="020B0004020202020204" pitchFamily="34" charset="0"/>
                <a:cs typeface="Aptos" panose="020B0004020202020204" pitchFamily="34" charset="0"/>
                <a:hlinkClick r:id="rId3" tooltip="Protected by Avanan: https://leginfo.legislature.ca.gov/faces/billNavClient.xhtml?bill_id=202320240SB867"/>
              </a:rPr>
              <a:t> Safe Drinking Water, Wildfire Prevention, Drought Preparedness, and Clean Air Bond Act of 2024</a:t>
            </a:r>
            <a:r>
              <a:rPr lang="en-US" sz="1800" dirty="0">
                <a:solidFill>
                  <a:srgbClr val="3F3F3F"/>
                </a:solidFill>
                <a:effectLst/>
                <a:latin typeface="Arial" panose="020B0604020202020204" pitchFamily="34" charset="0"/>
                <a:ea typeface="Aptos" panose="020B0004020202020204" pitchFamily="34" charset="0"/>
                <a:cs typeface="Aptos" panose="020B0004020202020204" pitchFamily="34" charset="0"/>
              </a:rPr>
              <a:t>. Acting Governor Senate Pro </a:t>
            </a:r>
            <a:r>
              <a:rPr lang="en-US" sz="1800" dirty="0" err="1">
                <a:solidFill>
                  <a:srgbClr val="3F3F3F"/>
                </a:solidFill>
                <a:effectLst/>
                <a:latin typeface="Arial" panose="020B0604020202020204" pitchFamily="34" charset="0"/>
                <a:ea typeface="Aptos" panose="020B0004020202020204" pitchFamily="34" charset="0"/>
                <a:cs typeface="Aptos" panose="020B0004020202020204" pitchFamily="34" charset="0"/>
              </a:rPr>
              <a:t>Tem</a:t>
            </a:r>
            <a:r>
              <a:rPr lang="en-US" sz="1800" dirty="0">
                <a:solidFill>
                  <a:srgbClr val="3F3F3F"/>
                </a:solidFill>
                <a:effectLst/>
                <a:latin typeface="Arial" panose="020B0604020202020204" pitchFamily="34" charset="0"/>
                <a:ea typeface="Aptos" panose="020B0004020202020204" pitchFamily="34" charset="0"/>
                <a:cs typeface="Aptos" panose="020B0004020202020204" pitchFamily="34" charset="0"/>
              </a:rPr>
              <a:t> Mike McGuire quickly signed the measure in place of the Governor.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50000"/>
              </a:lnSpc>
              <a:spcBef>
                <a:spcPts val="0"/>
              </a:spcBef>
              <a:spcAft>
                <a:spcPts val="0"/>
              </a:spcAft>
            </a:pPr>
            <a:r>
              <a:rPr lang="en-US" sz="1800" dirty="0">
                <a:solidFill>
                  <a:srgbClr val="3F3F3F"/>
                </a:solidFill>
                <a:effectLst/>
                <a:latin typeface="Arial" panose="020B06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50000"/>
              </a:lnSpc>
              <a:spcBef>
                <a:spcPts val="0"/>
              </a:spcBef>
              <a:spcAft>
                <a:spcPts val="0"/>
              </a:spcAft>
            </a:pPr>
            <a:r>
              <a:rPr lang="en-US" sz="1800" dirty="0">
                <a:solidFill>
                  <a:srgbClr val="3F3F3F"/>
                </a:solidFill>
                <a:effectLst/>
                <a:latin typeface="Arial" panose="020B0604020202020204" pitchFamily="34" charset="0"/>
                <a:ea typeface="Aptos" panose="020B0004020202020204" pitchFamily="34" charset="0"/>
                <a:cs typeface="Aptos" panose="020B0004020202020204" pitchFamily="34" charset="0"/>
              </a:rPr>
              <a:t>The Climate Bond includes about $3.8 billion for water, specifically $386.25 million for recycled water. The recycled water allocation is one of the largest pots of funding in the water section of the bond. Significantly, when the bond was reduced from its original $15B amount to $10B, the water recycling pot of funding actually </a:t>
            </a:r>
            <a:r>
              <a:rPr lang="en-US" sz="1800" i="1" dirty="0">
                <a:solidFill>
                  <a:srgbClr val="3F3F3F"/>
                </a:solidFill>
                <a:effectLst/>
                <a:latin typeface="Arial" panose="020B0604020202020204" pitchFamily="34" charset="0"/>
                <a:ea typeface="Aptos" panose="020B0004020202020204" pitchFamily="34" charset="0"/>
                <a:cs typeface="Aptos" panose="020B0004020202020204" pitchFamily="34" charset="0"/>
              </a:rPr>
              <a:t>increased</a:t>
            </a:r>
            <a:r>
              <a:rPr lang="en-US" sz="1800" dirty="0">
                <a:solidFill>
                  <a:srgbClr val="3F3F3F"/>
                </a:solidFill>
                <a:effectLst/>
                <a:latin typeface="Arial" panose="020B0604020202020204" pitchFamily="34" charset="0"/>
                <a:ea typeface="Aptos" panose="020B0004020202020204" pitchFamily="34" charset="0"/>
                <a:cs typeface="Aptos" panose="020B0004020202020204" pitchFamily="34" charset="0"/>
              </a:rPr>
              <a:t>!</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50000"/>
              </a:lnSpc>
              <a:spcBef>
                <a:spcPts val="0"/>
              </a:spcBef>
              <a:spcAft>
                <a:spcPts val="0"/>
              </a:spcAft>
            </a:pPr>
            <a:r>
              <a:rPr lang="en-US" sz="1800" dirty="0">
                <a:solidFill>
                  <a:srgbClr val="3F3F3F"/>
                </a:solidFill>
                <a:effectLst/>
                <a:latin typeface="Arial" panose="020B06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50000"/>
              </a:lnSpc>
              <a:spcBef>
                <a:spcPts val="0"/>
              </a:spcBef>
              <a:spcAft>
                <a:spcPts val="0"/>
              </a:spcAft>
            </a:pPr>
            <a:r>
              <a:rPr lang="en-US" sz="1800" dirty="0">
                <a:solidFill>
                  <a:srgbClr val="3F3F3F"/>
                </a:solidFill>
                <a:effectLst/>
                <a:latin typeface="Arial" panose="020B0604020202020204" pitchFamily="34" charset="0"/>
                <a:ea typeface="Aptos" panose="020B0004020202020204" pitchFamily="34" charset="0"/>
                <a:cs typeface="Aptos" panose="020B0004020202020204" pitchFamily="34" charset="0"/>
              </a:rPr>
              <a:t>Should the voters approve the bond in November, appropriations will be made in the budget process. It is likely the Legislature would appropriate recycled water funding over several years.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50000"/>
              </a:lnSpc>
              <a:spcBef>
                <a:spcPts val="0"/>
              </a:spcBef>
              <a:spcAft>
                <a:spcPts val="0"/>
              </a:spcAft>
            </a:pPr>
            <a:r>
              <a:rPr lang="en-US" sz="1800" dirty="0">
                <a:solidFill>
                  <a:srgbClr val="3F3F3F"/>
                </a:solidFill>
                <a:effectLst/>
                <a:latin typeface="Arial" panose="020B06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50000"/>
              </a:lnSpc>
              <a:spcBef>
                <a:spcPts val="0"/>
              </a:spcBef>
              <a:spcAft>
                <a:spcPts val="0"/>
              </a:spcAft>
            </a:pPr>
            <a:r>
              <a:rPr lang="en-US" sz="1800" dirty="0">
                <a:solidFill>
                  <a:srgbClr val="3F3F3F"/>
                </a:solidFill>
                <a:effectLst/>
                <a:latin typeface="Arial" panose="020B0604020202020204" pitchFamily="34" charset="0"/>
                <a:ea typeface="Aptos" panose="020B0004020202020204" pitchFamily="34" charset="0"/>
                <a:cs typeface="Aptos" panose="020B0004020202020204" pitchFamily="34" charset="0"/>
              </a:rPr>
              <a:t>The final 2024-25 State Budget was also passed recently, on June 28, containing $74.5 million for water recycling. This funding will immediately go to the State Water Resources Control Board for award. At a time when the State Budget had to account for a $30-60B deficit, receiving any General Fund money is a significant accomplishment.</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50000"/>
              </a:lnSpc>
              <a:spcBef>
                <a:spcPts val="0"/>
              </a:spcBef>
              <a:spcAft>
                <a:spcPts val="0"/>
              </a:spcAft>
            </a:pPr>
            <a:r>
              <a:rPr lang="en-US" sz="1800" dirty="0">
                <a:solidFill>
                  <a:srgbClr val="3F3F3F"/>
                </a:solidFill>
                <a:effectLst/>
                <a:latin typeface="Arial" panose="020B06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r>
              <a:rPr lang="en-US" sz="1800" kern="0" dirty="0">
                <a:solidFill>
                  <a:srgbClr val="3F3F3F"/>
                </a:solidFill>
                <a:effectLst/>
                <a:latin typeface="Arial" panose="020B0604020202020204" pitchFamily="34" charset="0"/>
                <a:ea typeface="Aptos" panose="020B0004020202020204" pitchFamily="34" charset="0"/>
              </a:rPr>
              <a:t>The combined bond and budget funding totals just short of $460 million.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06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100" b="0" i="0" dirty="0">
                <a:effectLst/>
                <a:latin typeface="Calibri" panose="020F0502020204030204" pitchFamily="34" charset="0"/>
              </a:rPr>
              <a:t>SRF </a:t>
            </a:r>
            <a:endParaRPr lang="en-US" b="0" i="0" dirty="0">
              <a:effectLst/>
              <a:latin typeface="Calibri" panose="020F0502020204030204" pitchFamily="34" charset="0"/>
            </a:endParaRP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State board wants to update the policy documents that go with SRF (Not IUP, which is updated annually)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Scoring criteria, and non funding changes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I suggested </a:t>
            </a:r>
          </a:p>
          <a:p>
            <a:pPr marL="1143000" lvl="2" indent="-22860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MADS requirements should be revisited (Shivaji Deshmukh at IEUA agreed, Sharon Green at LACSD  wants broad changes) </a:t>
            </a:r>
          </a:p>
          <a:p>
            <a:pPr marL="1143000" lvl="2" indent="-22860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Points for people with legal obligations </a:t>
            </a:r>
          </a:p>
          <a:p>
            <a:pPr marL="1143000" lvl="2" indent="-22860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Reach out to Beth </a:t>
            </a:r>
            <a:r>
              <a:rPr lang="en-US" sz="1100" b="0" i="0" dirty="0" err="1">
                <a:solidFill>
                  <a:srgbClr val="000000"/>
                </a:solidFill>
                <a:effectLst/>
                <a:latin typeface="Calibri" panose="020F0502020204030204" pitchFamily="34" charset="0"/>
              </a:rPr>
              <a:t>Olhasso</a:t>
            </a:r>
            <a:r>
              <a:rPr lang="en-US" sz="1100" b="0" i="0" dirty="0">
                <a:solidFill>
                  <a:srgbClr val="000000"/>
                </a:solidFill>
                <a:effectLst/>
                <a:latin typeface="Calibri" panose="020F0502020204030204" pitchFamily="34" charset="0"/>
              </a:rPr>
              <a:t> to get more involved on developing these recommendations for  </a:t>
            </a:r>
          </a:p>
          <a:p>
            <a:pPr algn="l" fontAlgn="base"/>
            <a:r>
              <a:rPr lang="en-US" sz="1800" b="0" i="0" dirty="0">
                <a:effectLst/>
                <a:latin typeface="Calibri" panose="020F0502020204030204" pitchFamily="34" charset="0"/>
              </a:rPr>
              <a:t>Officially add IPR and DPR to drinking water SRF? </a:t>
            </a:r>
            <a:endParaRPr lang="en-US" b="0" i="0" dirty="0">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WRCA will likely push this but it may upset Environmental Groups and impact Disadvantage Communities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fontAlgn="base"/>
            <a:r>
              <a:rPr lang="en-US" sz="1800" b="0" i="0" dirty="0">
                <a:effectLst/>
                <a:latin typeface="Calibri" panose="020F0502020204030204" pitchFamily="34" charset="0"/>
              </a:rPr>
              <a:t>SWRCB -Right to assess fees for recycled water permits </a:t>
            </a:r>
            <a:endParaRPr lang="en-US" sz="2800" b="0" i="0" dirty="0">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See prior meeting notes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Internally discussing options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For all permits that have RW components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WDR, NPEDES, etc.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Options role out in May, Workshop in June, implement in Fall </a:t>
            </a:r>
          </a:p>
          <a:p>
            <a:pPr algn="l" fontAlgn="base"/>
            <a:r>
              <a:rPr lang="en-US" sz="1100" b="0" i="0" dirty="0">
                <a:effectLst/>
                <a:latin typeface="Calibri" panose="020F0502020204030204" pitchFamily="34" charset="0"/>
              </a:rPr>
              <a:t>Additional fees for recycled water  </a:t>
            </a:r>
            <a:endParaRPr lang="en-US" b="0" i="0" dirty="0">
              <a:effectLst/>
              <a:latin typeface="Calibri" panose="020F0502020204030204" pitchFamily="34" charset="0"/>
            </a:endParaRP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WRR's that are not paying any fees at all </a:t>
            </a: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One permit for NPEDES and WRRs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Fee would increase for the WRR portion of the permit (surcharge)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Could have fees for agencies without WRRs (potentially) </a:t>
            </a: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stakeholder meetings between now and June's broader water quality stakeholder meeting </a:t>
            </a:r>
          </a:p>
          <a:p>
            <a:pPr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This is in addition to potable reuse costs for DDW </a:t>
            </a:r>
          </a:p>
          <a:p>
            <a:pPr marL="742950" lvl="1" indent="-285750" algn="l" rtl="0" fontAlgn="base">
              <a:buFont typeface="Arial" panose="020B0604020202020204" pitchFamily="34" charset="0"/>
              <a:buChar char="•"/>
            </a:pPr>
            <a:r>
              <a:rPr lang="en-US" sz="1100" b="0" i="0" dirty="0">
                <a:solidFill>
                  <a:srgbClr val="000000"/>
                </a:solidFill>
                <a:effectLst/>
                <a:latin typeface="Calibri" panose="020F0502020204030204" pitchFamily="34" charset="0"/>
              </a:rPr>
              <a:t>This is for regional costs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4148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027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57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mailto:PublicandGovtAffairs@emwd.org?subject=PowerPoint%20Style%20Guide%20Question"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hyperlink" Target="mailto:PublicandGovtAffairs@emwd.org?subject=PowerPoint%20Style%20Guide%20Question"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2.xml"/><Relationship Id="rId4" Type="http://schemas.openxmlformats.org/officeDocument/2006/relationships/hyperlink" Target="mailto:PublicandGovtAffairs@emwd.org?subject=PowerPoint%20Style%20Guide%20Question"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mailto:PublicandGovtAffairs@emwd.org?subject=PowerPoint%20Style%20Guide%20Question"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800600" y="4624668"/>
            <a:ext cx="4038600" cy="93345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2800"/>
              <a:buFont typeface="Rockwell"/>
              <a:buNone/>
              <a:defRPr sz="28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4800600" y="5562599"/>
            <a:ext cx="4038600" cy="748553"/>
          </a:xfrm>
          <a:prstGeom prst="rect">
            <a:avLst/>
          </a:prstGeom>
          <a:noFill/>
          <a:ln>
            <a:noFill/>
          </a:ln>
        </p:spPr>
        <p:txBody>
          <a:bodyPr spcFirstLastPara="1" wrap="square" lIns="91425" tIns="91425" rIns="91425" bIns="91425" anchor="t" anchorCtr="0"/>
          <a:lstStyle>
            <a:lvl1pPr marR="0" lvl="0" algn="l" rtl="0">
              <a:spcBef>
                <a:spcPts val="3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1pPr>
            <a:lvl2pPr marR="0" lvl="1"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R="0" lvl="2"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3pPr>
            <a:lvl4pPr marR="0" lvl="3"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4pPr>
            <a:lvl5pPr marR="0" lvl="4"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5pPr>
            <a:lvl6pPr marR="0" lvl="5"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6pPr>
            <a:lvl7pPr marR="0" lvl="6"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7pPr>
            <a:lvl8pPr marR="0" lvl="7"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8pPr>
            <a:lvl9pPr marR="0" lvl="8"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9pPr>
          </a:lstStyle>
          <a:p>
            <a:endParaRPr/>
          </a:p>
        </p:txBody>
      </p:sp>
      <p:sp>
        <p:nvSpPr>
          <p:cNvPr id="18" name="Shape 18"/>
          <p:cNvSpPr txBox="1">
            <a:spLocks noGrp="1"/>
          </p:cNvSpPr>
          <p:nvPr>
            <p:ph type="dt" idx="10"/>
          </p:nvPr>
        </p:nvSpPr>
        <p:spPr>
          <a:xfrm>
            <a:off x="4800600" y="6425640"/>
            <a:ext cx="123264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 name="Shape 19"/>
          <p:cNvSpPr txBox="1">
            <a:spLocks noGrp="1"/>
          </p:cNvSpPr>
          <p:nvPr>
            <p:ph type="ftr" idx="11"/>
          </p:nvPr>
        </p:nvSpPr>
        <p:spPr>
          <a:xfrm>
            <a:off x="6311153" y="6425640"/>
            <a:ext cx="2617694"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 name="Shape 20"/>
          <p:cNvSpPr/>
          <p:nvPr/>
        </p:nvSpPr>
        <p:spPr>
          <a:xfrm>
            <a:off x="282575" y="228600"/>
            <a:ext cx="4235450" cy="41879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1" name="Shape 21"/>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2" name="Shape 22"/>
          <p:cNvSpPr/>
          <p:nvPr/>
        </p:nvSpPr>
        <p:spPr>
          <a:xfrm>
            <a:off x="4624388" y="237744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3" name="Shape 23"/>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i="0" u="none" strike="noStrike" cap="none">
                <a:solidFill>
                  <a:srgbClr val="B86EB8"/>
                </a:solidFill>
                <a:latin typeface="Rockwell"/>
                <a:ea typeface="Rockwell"/>
                <a:cs typeface="Rockwell"/>
                <a:sym typeface="Rockwell"/>
              </a:rPr>
              <a:t>+</a:t>
            </a:r>
            <a:endParaRPr/>
          </a:p>
        </p:txBody>
      </p:sp>
      <p:sp>
        <p:nvSpPr>
          <p:cNvPr id="24" name="Shape 24"/>
          <p:cNvSpPr/>
          <p:nvPr/>
        </p:nvSpPr>
        <p:spPr>
          <a:xfrm>
            <a:off x="4624388" y="228600"/>
            <a:ext cx="2057400" cy="2039112"/>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5" name="Shape 25"/>
          <p:cNvSpPr/>
          <p:nvPr/>
        </p:nvSpPr>
        <p:spPr>
          <a:xfrm>
            <a:off x="6802438" y="2377440"/>
            <a:ext cx="2057400" cy="203911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6"/>
        <p:cNvGrpSpPr/>
        <p:nvPr/>
      </p:nvGrpSpPr>
      <p:grpSpPr>
        <a:xfrm>
          <a:off x="0" y="0"/>
          <a:ext cx="0" cy="0"/>
          <a:chOff x="0" y="0"/>
          <a:chExt cx="0" cy="0"/>
        </a:xfrm>
      </p:grpSpPr>
      <p:sp>
        <p:nvSpPr>
          <p:cNvPr id="137" name="Shape 137"/>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38" name="Shape 138"/>
          <p:cNvSpPr txBox="1">
            <a:spLocks noGrp="1"/>
          </p:cNvSpPr>
          <p:nvPr>
            <p:ph type="title"/>
          </p:nvPr>
        </p:nvSpPr>
        <p:spPr>
          <a:xfrm>
            <a:off x="4169404" y="3124200"/>
            <a:ext cx="3898272" cy="8715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Shape 139"/>
          <p:cNvSpPr>
            <a:spLocks noGrp="1"/>
          </p:cNvSpPr>
          <p:nvPr>
            <p:ph type="pic" idx="2"/>
          </p:nvPr>
        </p:nvSpPr>
        <p:spPr>
          <a:xfrm>
            <a:off x="277906" y="228600"/>
            <a:ext cx="3460658" cy="6345238"/>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40" name="Shape 140"/>
          <p:cNvSpPr txBox="1">
            <a:spLocks noGrp="1"/>
          </p:cNvSpPr>
          <p:nvPr>
            <p:ph type="body" idx="1"/>
          </p:nvPr>
        </p:nvSpPr>
        <p:spPr>
          <a:xfrm>
            <a:off x="4169404" y="3995737"/>
            <a:ext cx="3898272" cy="2147888"/>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41" name="Shape 141"/>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2" name="Shape 142"/>
          <p:cNvSpPr txBox="1">
            <a:spLocks noGrp="1"/>
          </p:cNvSpPr>
          <p:nvPr>
            <p:ph type="ftr" idx="11"/>
          </p:nvPr>
        </p:nvSpPr>
        <p:spPr>
          <a:xfrm>
            <a:off x="4191000" y="6423585"/>
            <a:ext cx="3005138"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3" name="Shape 143"/>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44" name="Shape 144"/>
          <p:cNvSpPr txBox="1"/>
          <p:nvPr/>
        </p:nvSpPr>
        <p:spPr>
          <a:xfrm>
            <a:off x="3990110" y="3370730"/>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506505" y="4424082"/>
            <a:ext cx="6191157" cy="83371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Shape 147"/>
          <p:cNvSpPr>
            <a:spLocks noGrp="1"/>
          </p:cNvSpPr>
          <p:nvPr>
            <p:ph type="pic" idx="2"/>
          </p:nvPr>
        </p:nvSpPr>
        <p:spPr>
          <a:xfrm>
            <a:off x="277905" y="228600"/>
            <a:ext cx="6378389" cy="418795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48" name="Shape 148"/>
          <p:cNvSpPr txBox="1">
            <a:spLocks noGrp="1"/>
          </p:cNvSpPr>
          <p:nvPr>
            <p:ph type="body" idx="1"/>
          </p:nvPr>
        </p:nvSpPr>
        <p:spPr>
          <a:xfrm>
            <a:off x="506505" y="5257799"/>
            <a:ext cx="6191157" cy="885825"/>
          </a:xfrm>
          <a:prstGeom prst="rect">
            <a:avLst/>
          </a:prstGeom>
          <a:noFill/>
          <a:ln>
            <a:noFill/>
          </a:ln>
        </p:spPr>
        <p:txBody>
          <a:bodyPr spcFirstLastPara="1" wrap="square" lIns="91425" tIns="91425" rIns="91425" bIns="91425" anchor="t" anchorCtr="0"/>
          <a:lstStyle>
            <a:lvl1pPr marL="457200" marR="0" lvl="0" indent="-228600" algn="l" rtl="0">
              <a:spcBef>
                <a:spcPts val="3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49" name="Shape 149"/>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50" name="Shape 150"/>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51" name="Shape 15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52" name="Shape 152"/>
          <p:cNvSpPr/>
          <p:nvPr/>
        </p:nvSpPr>
        <p:spPr>
          <a:xfrm>
            <a:off x="6802438" y="22860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3" name="Shape 153"/>
          <p:cNvSpPr/>
          <p:nvPr/>
        </p:nvSpPr>
        <p:spPr>
          <a:xfrm>
            <a:off x="6802438" y="2377440"/>
            <a:ext cx="2057400" cy="20391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4" name="Shape 154"/>
          <p:cNvSpPr txBox="1"/>
          <p:nvPr/>
        </p:nvSpPr>
        <p:spPr>
          <a:xfrm>
            <a:off x="327212" y="4632792"/>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Shape 155"/>
        <p:cNvGrpSpPr/>
        <p:nvPr/>
      </p:nvGrpSpPr>
      <p:grpSpPr>
        <a:xfrm>
          <a:off x="0" y="0"/>
          <a:ext cx="0" cy="0"/>
          <a:chOff x="0" y="0"/>
          <a:chExt cx="0" cy="0"/>
        </a:xfrm>
      </p:grpSpPr>
      <p:sp>
        <p:nvSpPr>
          <p:cNvPr id="156" name="Shape 156"/>
          <p:cNvSpPr/>
          <p:nvPr/>
        </p:nvSpPr>
        <p:spPr>
          <a:xfrm>
            <a:off x="282574" y="228600"/>
            <a:ext cx="6387167"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7" name="Shape 157"/>
          <p:cNvSpPr txBox="1">
            <a:spLocks noGrp="1"/>
          </p:cNvSpPr>
          <p:nvPr>
            <p:ph type="title"/>
          </p:nvPr>
        </p:nvSpPr>
        <p:spPr>
          <a:xfrm>
            <a:off x="380554" y="2571750"/>
            <a:ext cx="6181611"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Shape 158"/>
          <p:cNvSpPr txBox="1">
            <a:spLocks noGrp="1"/>
          </p:cNvSpPr>
          <p:nvPr>
            <p:ph type="body" idx="1"/>
          </p:nvPr>
        </p:nvSpPr>
        <p:spPr>
          <a:xfrm>
            <a:off x="381094" y="3733800"/>
            <a:ext cx="6179566" cy="239236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59" name="Shape 159"/>
          <p:cNvSpPr txBox="1">
            <a:spLocks noGrp="1"/>
          </p:cNvSpPr>
          <p:nvPr>
            <p:ph type="dt" idx="10"/>
          </p:nvPr>
        </p:nvSpPr>
        <p:spPr>
          <a:xfrm>
            <a:off x="5212262" y="6235607"/>
            <a:ext cx="1348398"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60" name="Shape 160"/>
          <p:cNvSpPr txBox="1">
            <a:spLocks noGrp="1"/>
          </p:cNvSpPr>
          <p:nvPr>
            <p:ph type="ftr" idx="11"/>
          </p:nvPr>
        </p:nvSpPr>
        <p:spPr>
          <a:xfrm>
            <a:off x="381095" y="6235607"/>
            <a:ext cx="4648105"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61" name="Shape 16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62" name="Shape 162"/>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
        <p:nvSpPr>
          <p:cNvPr id="163" name="Shape 163"/>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64" name="Shape 164"/>
          <p:cNvSpPr>
            <a:spLocks noGrp="1"/>
          </p:cNvSpPr>
          <p:nvPr>
            <p:ph type="pic" idx="2"/>
          </p:nvPr>
        </p:nvSpPr>
        <p:spPr>
          <a:xfrm>
            <a:off x="6802438" y="237494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65" name="Shape 165"/>
          <p:cNvSpPr>
            <a:spLocks noGrp="1"/>
          </p:cNvSpPr>
          <p:nvPr>
            <p:ph type="pic" idx="3"/>
          </p:nvPr>
        </p:nvSpPr>
        <p:spPr>
          <a:xfrm>
            <a:off x="6802438" y="4535424"/>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Pictures with Caption">
    <p:spTree>
      <p:nvGrpSpPr>
        <p:cNvPr id="1" name="Shape 166"/>
        <p:cNvGrpSpPr/>
        <p:nvPr/>
      </p:nvGrpSpPr>
      <p:grpSpPr>
        <a:xfrm>
          <a:off x="0" y="0"/>
          <a:ext cx="0" cy="0"/>
          <a:chOff x="0" y="0"/>
          <a:chExt cx="0" cy="0"/>
        </a:xfrm>
      </p:grpSpPr>
      <p:sp>
        <p:nvSpPr>
          <p:cNvPr id="167" name="Shape 167"/>
          <p:cNvSpPr/>
          <p:nvPr/>
        </p:nvSpPr>
        <p:spPr>
          <a:xfrm>
            <a:off x="282575" y="228600"/>
            <a:ext cx="4235450"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68" name="Shape 168"/>
          <p:cNvSpPr txBox="1">
            <a:spLocks noGrp="1"/>
          </p:cNvSpPr>
          <p:nvPr>
            <p:ph type="title"/>
          </p:nvPr>
        </p:nvSpPr>
        <p:spPr>
          <a:xfrm>
            <a:off x="380554" y="2571750"/>
            <a:ext cx="401663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Shape 169"/>
          <p:cNvSpPr txBox="1">
            <a:spLocks noGrp="1"/>
          </p:cNvSpPr>
          <p:nvPr>
            <p:ph type="body" idx="1"/>
          </p:nvPr>
        </p:nvSpPr>
        <p:spPr>
          <a:xfrm>
            <a:off x="381094" y="3733800"/>
            <a:ext cx="4015304" cy="239236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70" name="Shape 170"/>
          <p:cNvSpPr txBox="1">
            <a:spLocks noGrp="1"/>
          </p:cNvSpPr>
          <p:nvPr>
            <p:ph type="dt" idx="10"/>
          </p:nvPr>
        </p:nvSpPr>
        <p:spPr>
          <a:xfrm>
            <a:off x="3048000" y="6235607"/>
            <a:ext cx="1348398"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71" name="Shape 171"/>
          <p:cNvSpPr txBox="1">
            <a:spLocks noGrp="1"/>
          </p:cNvSpPr>
          <p:nvPr>
            <p:ph type="ftr" idx="11"/>
          </p:nvPr>
        </p:nvSpPr>
        <p:spPr>
          <a:xfrm>
            <a:off x="381095" y="6235607"/>
            <a:ext cx="2590705"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72" name="Shape 17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73" name="Shape 173"/>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
        <p:nvSpPr>
          <p:cNvPr id="174" name="Shape 174"/>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75" name="Shape 175"/>
          <p:cNvSpPr/>
          <p:nvPr/>
        </p:nvSpPr>
        <p:spPr>
          <a:xfrm>
            <a:off x="4624388" y="4534726"/>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76" name="Shape 176"/>
          <p:cNvSpPr>
            <a:spLocks noGrp="1"/>
          </p:cNvSpPr>
          <p:nvPr>
            <p:ph type="pic" idx="2"/>
          </p:nvPr>
        </p:nvSpPr>
        <p:spPr>
          <a:xfrm>
            <a:off x="4624388"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77" name="Shape 177"/>
          <p:cNvSpPr>
            <a:spLocks noGrp="1"/>
          </p:cNvSpPr>
          <p:nvPr>
            <p:ph type="pic" idx="3"/>
          </p:nvPr>
        </p:nvSpPr>
        <p:spPr>
          <a:xfrm>
            <a:off x="4624388" y="2381663"/>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78" name="Shape 178"/>
          <p:cNvSpPr>
            <a:spLocks noGrp="1"/>
          </p:cNvSpPr>
          <p:nvPr>
            <p:ph type="pic" idx="4"/>
          </p:nvPr>
        </p:nvSpPr>
        <p:spPr>
          <a:xfrm>
            <a:off x="6803136" y="2381662"/>
            <a:ext cx="2057400" cy="418795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Pictures with Caption, Alt.">
    <p:spTree>
      <p:nvGrpSpPr>
        <p:cNvPr id="1" name="Shape 179"/>
        <p:cNvGrpSpPr/>
        <p:nvPr/>
      </p:nvGrpSpPr>
      <p:grpSpPr>
        <a:xfrm>
          <a:off x="0" y="0"/>
          <a:ext cx="0" cy="0"/>
          <a:chOff x="0" y="0"/>
          <a:chExt cx="0" cy="0"/>
        </a:xfrm>
      </p:grpSpPr>
      <p:sp>
        <p:nvSpPr>
          <p:cNvPr id="180" name="Shape 180"/>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81" name="Shape 181"/>
          <p:cNvSpPr txBox="1">
            <a:spLocks noGrp="1"/>
          </p:cNvSpPr>
          <p:nvPr>
            <p:ph type="title"/>
          </p:nvPr>
        </p:nvSpPr>
        <p:spPr>
          <a:xfrm>
            <a:off x="4953000" y="3124200"/>
            <a:ext cx="3108960" cy="8715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2" name="Shape 182"/>
          <p:cNvSpPr>
            <a:spLocks noGrp="1"/>
          </p:cNvSpPr>
          <p:nvPr>
            <p:ph type="pic" idx="2"/>
          </p:nvPr>
        </p:nvSpPr>
        <p:spPr>
          <a:xfrm>
            <a:off x="277905" y="2365248"/>
            <a:ext cx="4240119" cy="418795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83" name="Shape 183"/>
          <p:cNvSpPr txBox="1">
            <a:spLocks noGrp="1"/>
          </p:cNvSpPr>
          <p:nvPr>
            <p:ph type="body" idx="1"/>
          </p:nvPr>
        </p:nvSpPr>
        <p:spPr>
          <a:xfrm>
            <a:off x="4953000" y="3995737"/>
            <a:ext cx="3108960" cy="2147888"/>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84" name="Shape 184"/>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85" name="Shape 185"/>
          <p:cNvSpPr txBox="1">
            <a:spLocks noGrp="1"/>
          </p:cNvSpPr>
          <p:nvPr>
            <p:ph type="ftr" idx="11"/>
          </p:nvPr>
        </p:nvSpPr>
        <p:spPr>
          <a:xfrm>
            <a:off x="4191000" y="6423585"/>
            <a:ext cx="3005138"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86" name="Shape 186"/>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87" name="Shape 187"/>
          <p:cNvSpPr txBox="1"/>
          <p:nvPr/>
        </p:nvSpPr>
        <p:spPr>
          <a:xfrm>
            <a:off x="4750361" y="3370730"/>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
        <p:nvSpPr>
          <p:cNvPr id="188" name="Shape 188"/>
          <p:cNvSpPr>
            <a:spLocks noGrp="1"/>
          </p:cNvSpPr>
          <p:nvPr>
            <p:ph type="pic" idx="3"/>
          </p:nvPr>
        </p:nvSpPr>
        <p:spPr>
          <a:xfrm>
            <a:off x="277905"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89" name="Shape 189"/>
          <p:cNvSpPr>
            <a:spLocks noGrp="1"/>
          </p:cNvSpPr>
          <p:nvPr>
            <p:ph type="pic" idx="4"/>
          </p:nvPr>
        </p:nvSpPr>
        <p:spPr>
          <a:xfrm>
            <a:off x="2460625"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190"/>
        <p:cNvGrpSpPr/>
        <p:nvPr/>
      </p:nvGrpSpPr>
      <p:grpSpPr>
        <a:xfrm>
          <a:off x="0" y="0"/>
          <a:ext cx="0" cy="0"/>
          <a:chOff x="0" y="0"/>
          <a:chExt cx="0" cy="0"/>
        </a:xfrm>
      </p:grpSpPr>
      <p:sp>
        <p:nvSpPr>
          <p:cNvPr id="191" name="Shape 191"/>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92" name="Shape 192"/>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193" name="Shape 193"/>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4" name="Shape 194"/>
          <p:cNvSpPr txBox="1">
            <a:spLocks noGrp="1"/>
          </p:cNvSpPr>
          <p:nvPr>
            <p:ph type="body" idx="1"/>
          </p:nvPr>
        </p:nvSpPr>
        <p:spPr>
          <a:xfrm rot="5400000">
            <a:off x="2204149" y="275525"/>
            <a:ext cx="4144963" cy="755631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95" name="Shape 195"/>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6" name="Shape 196"/>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7" name="Shape 197"/>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198"/>
        <p:cNvGrpSpPr/>
        <p:nvPr/>
      </p:nvGrpSpPr>
      <p:grpSpPr>
        <a:xfrm>
          <a:off x="0" y="0"/>
          <a:ext cx="0" cy="0"/>
          <a:chOff x="0" y="0"/>
          <a:chExt cx="0" cy="0"/>
        </a:xfrm>
      </p:grpSpPr>
      <p:sp>
        <p:nvSpPr>
          <p:cNvPr id="199" name="Shape 199"/>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00" name="Shape 200"/>
          <p:cNvSpPr txBox="1">
            <a:spLocks noGrp="1"/>
          </p:cNvSpPr>
          <p:nvPr>
            <p:ph type="title"/>
          </p:nvPr>
        </p:nvSpPr>
        <p:spPr>
          <a:xfrm rot="5400000">
            <a:off x="5750720" y="3199794"/>
            <a:ext cx="5171422" cy="68131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1" name="Shape 201"/>
          <p:cNvSpPr txBox="1">
            <a:spLocks noGrp="1"/>
          </p:cNvSpPr>
          <p:nvPr>
            <p:ph type="body" idx="1"/>
          </p:nvPr>
        </p:nvSpPr>
        <p:spPr>
          <a:xfrm rot="5400000">
            <a:off x="1293765" y="122191"/>
            <a:ext cx="5184869" cy="6858000"/>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202" name="Shape 202"/>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3" name="Shape 203"/>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4" name="Shape 204"/>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205" name="Shape 205"/>
          <p:cNvSpPr txBox="1"/>
          <p:nvPr/>
        </p:nvSpPr>
        <p:spPr>
          <a:xfrm rot="-5400000">
            <a:off x="8593111" y="561668"/>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A40ED-60D9-43E2-A395-9CFF58BB878C}"/>
              </a:ext>
            </a:extLst>
          </p:cNvPr>
          <p:cNvSpPr>
            <a:spLocks noGrp="1"/>
          </p:cNvSpPr>
          <p:nvPr>
            <p:ph type="dt" idx="10"/>
          </p:nvPr>
        </p:nvSpPr>
        <p:spPr/>
        <p:txBody>
          <a:bodyPr/>
          <a:lstStyle/>
          <a:p>
            <a:endParaRPr lang="en-US"/>
          </a:p>
        </p:txBody>
      </p:sp>
      <p:sp>
        <p:nvSpPr>
          <p:cNvPr id="3" name="Footer Placeholder 2">
            <a:extLst>
              <a:ext uri="{FF2B5EF4-FFF2-40B4-BE49-F238E27FC236}">
                <a16:creationId xmlns:a16="http://schemas.microsoft.com/office/drawing/2014/main" id="{E81AEDB5-F33A-408E-875A-DD8F1132CB9F}"/>
              </a:ext>
            </a:extLst>
          </p:cNvPr>
          <p:cNvSpPr>
            <a:spLocks noGrp="1"/>
          </p:cNvSpPr>
          <p:nvPr>
            <p:ph type="ftr" idx="11"/>
          </p:nvPr>
        </p:nvSpPr>
        <p:spPr/>
        <p:txBody>
          <a:bodyPr/>
          <a:lstStyle/>
          <a:p>
            <a:endParaRPr lang="en-US"/>
          </a:p>
        </p:txBody>
      </p:sp>
      <p:sp>
        <p:nvSpPr>
          <p:cNvPr id="4" name="Slide Number Placeholder 3">
            <a:extLst>
              <a:ext uri="{FF2B5EF4-FFF2-40B4-BE49-F238E27FC236}">
                <a16:creationId xmlns:a16="http://schemas.microsoft.com/office/drawing/2014/main" id="{B06209BE-1D16-4E2E-AD7A-1AB6BD8458E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lt1"/>
                </a:solidFill>
                <a:latin typeface="Rockwell"/>
                <a:ea typeface="Rockwell"/>
                <a:cs typeface="Rockwell"/>
                <a:sym typeface="Rockwell"/>
              </a:rPr>
              <a:t>‹#›</a:t>
            </a:fld>
            <a:endParaRPr lang="en-US" sz="1400" b="0" i="0" u="none" strike="noStrike" cap="none">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1508787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EMWD_PPT_Waves_Cov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459992"/>
            <a:ext cx="9144000" cy="5398008"/>
          </a:xfrm>
          <a:prstGeom prst="rect">
            <a:avLst/>
          </a:prstGeom>
        </p:spPr>
      </p:pic>
      <p:sp>
        <p:nvSpPr>
          <p:cNvPr id="2" name="Title 1"/>
          <p:cNvSpPr>
            <a:spLocks noGrp="1"/>
          </p:cNvSpPr>
          <p:nvPr>
            <p:ph type="ctrTitle"/>
          </p:nvPr>
        </p:nvSpPr>
        <p:spPr>
          <a:xfrm>
            <a:off x="551981" y="3437681"/>
            <a:ext cx="7772400" cy="1676464"/>
          </a:xfrm>
        </p:spPr>
        <p:txBody>
          <a:bodyPr anchor="b">
            <a:no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51981" y="5130521"/>
            <a:ext cx="7772400" cy="772568"/>
          </a:xfrm>
        </p:spPr>
        <p:txBody>
          <a:bodyPr>
            <a:no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descr="EMWD_Full-Name_rgb.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33946" y="237356"/>
            <a:ext cx="3728227" cy="2198879"/>
          </a:xfrm>
          <a:prstGeom prst="rect">
            <a:avLst/>
          </a:prstGeom>
        </p:spPr>
      </p:pic>
    </p:spTree>
    <p:extLst>
      <p:ext uri="{BB962C8B-B14F-4D97-AF65-F5344CB8AC3E}">
        <p14:creationId xmlns:p14="http://schemas.microsoft.com/office/powerpoint/2010/main" val="35690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8" name="Picture 7"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Tree>
    <p:extLst>
      <p:ext uri="{BB962C8B-B14F-4D97-AF65-F5344CB8AC3E}">
        <p14:creationId xmlns:p14="http://schemas.microsoft.com/office/powerpoint/2010/main" val="5009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6"/>
        <p:cNvGrpSpPr/>
        <p:nvPr/>
      </p:nvGrpSpPr>
      <p:grpSpPr>
        <a:xfrm>
          <a:off x="0" y="0"/>
          <a:ext cx="0" cy="0"/>
          <a:chOff x="0" y="0"/>
          <a:chExt cx="0" cy="0"/>
        </a:xfrm>
      </p:grpSpPr>
      <p:sp>
        <p:nvSpPr>
          <p:cNvPr id="27" name="Shape 27"/>
          <p:cNvSpPr/>
          <p:nvPr/>
        </p:nvSpPr>
        <p:spPr>
          <a:xfrm>
            <a:off x="8210550" y="282574"/>
            <a:ext cx="642097"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8" name="Shape 28"/>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30" name="Shape 3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1" name="Shape 3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2" name="Shape 3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33" name="Shape 33"/>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34" name="Shape 34"/>
          <p:cNvSpPr/>
          <p:nvPr/>
        </p:nvSpPr>
        <p:spPr>
          <a:xfrm>
            <a:off x="8068235" y="282574"/>
            <a:ext cx="9144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EMWD_PPT_Waves_Divid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94632"/>
            <a:ext cx="9144000" cy="2563368"/>
          </a:xfrm>
          <a:prstGeom prst="rect">
            <a:avLst/>
          </a:prstGeom>
        </p:spPr>
      </p:pic>
      <p:sp>
        <p:nvSpPr>
          <p:cNvPr id="2" name="Title 1"/>
          <p:cNvSpPr>
            <a:spLocks noGrp="1"/>
          </p:cNvSpPr>
          <p:nvPr>
            <p:ph type="title"/>
          </p:nvPr>
        </p:nvSpPr>
        <p:spPr>
          <a:xfrm>
            <a:off x="722313" y="1924152"/>
            <a:ext cx="7772400" cy="1885669"/>
          </a:xfrm>
        </p:spPr>
        <p:txBody>
          <a:bodyPr anchor="t" anchorCtr="0">
            <a:noAutofit/>
          </a:bodyPr>
          <a:lstStyle>
            <a:lvl1pPr algn="l">
              <a:defRPr sz="3200" b="0" cap="none"/>
            </a:lvl1pPr>
          </a:lstStyle>
          <a:p>
            <a:r>
              <a:rPr lang="en-US"/>
              <a:t>Click to edit Master title style</a:t>
            </a:r>
          </a:p>
        </p:txBody>
      </p:sp>
      <p:pic>
        <p:nvPicPr>
          <p:cNvPr id="10" name="Picture 9"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2271" y="333521"/>
            <a:ext cx="1403226" cy="1054955"/>
          </a:xfrm>
          <a:prstGeom prst="rect">
            <a:avLst/>
          </a:prstGeom>
        </p:spPr>
      </p:pic>
    </p:spTree>
    <p:extLst>
      <p:ext uri="{BB962C8B-B14F-4D97-AF65-F5344CB8AC3E}">
        <p14:creationId xmlns:p14="http://schemas.microsoft.com/office/powerpoint/2010/main" val="1121274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cxnSp>
        <p:nvCxnSpPr>
          <p:cNvPr id="10" name="Straight Connector 9"/>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07818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No Logo for Large Graph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9" name="Text Placeholder 8">
            <a:extLst>
              <a:ext uri="{FF2B5EF4-FFF2-40B4-BE49-F238E27FC236}">
                <a16:creationId xmlns:a16="http://schemas.microsoft.com/office/drawing/2014/main" id="{7A8FD0F3-85A3-4EA6-86D0-3796AE636CEC}"/>
              </a:ext>
            </a:extLst>
          </p:cNvPr>
          <p:cNvSpPr>
            <a:spLocks noGrp="1"/>
          </p:cNvSpPr>
          <p:nvPr>
            <p:ph type="body" sz="quarter" idx="10" hasCustomPrompt="1"/>
          </p:nvPr>
        </p:nvSpPr>
        <p:spPr>
          <a:xfrm>
            <a:off x="6352162" y="6167199"/>
            <a:ext cx="2334638" cy="603250"/>
          </a:xfrm>
        </p:spPr>
        <p:txBody>
          <a:bodyPr/>
          <a:lstStyle>
            <a:lvl1pPr marL="0" indent="0" algn="ctr">
              <a:buNone/>
              <a:defRPr sz="1000">
                <a:highlight>
                  <a:srgbClr val="FFFF00"/>
                </a:highlight>
              </a:defRPr>
            </a:lvl1pPr>
          </a:lstStyle>
          <a:p>
            <a:pPr lvl="0"/>
            <a:r>
              <a:rPr lang="en-US" sz="1000"/>
              <a:t>This layout is only used when graphics overlap the logo. This text does not print or display in presentation mode.</a:t>
            </a:r>
            <a:endParaRPr lang="en-US"/>
          </a:p>
        </p:txBody>
      </p:sp>
    </p:spTree>
    <p:extLst>
      <p:ext uri="{BB962C8B-B14F-4D97-AF65-F5344CB8AC3E}">
        <p14:creationId xmlns:p14="http://schemas.microsoft.com/office/powerpoint/2010/main" val="149596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82181"/>
            <a:ext cx="4040188" cy="639762"/>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1943"/>
            <a:ext cx="4040188" cy="43042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82181"/>
            <a:ext cx="4041775" cy="639762"/>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21943"/>
            <a:ext cx="4041775" cy="43042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cxnSp>
        <p:nvCxnSpPr>
          <p:cNvPr id="12" name="Straight Connector 11"/>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06564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cxnSp>
        <p:nvCxnSpPr>
          <p:cNvPr id="8" name="Straight Connector 7"/>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5702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Tree>
    <p:extLst>
      <p:ext uri="{BB962C8B-B14F-4D97-AF65-F5344CB8AC3E}">
        <p14:creationId xmlns:p14="http://schemas.microsoft.com/office/powerpoint/2010/main" val="4123105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B34D76-F730-4D12-A41D-4074A45AD412}"/>
              </a:ext>
            </a:extLst>
          </p:cNvPr>
          <p:cNvSpPr>
            <a:spLocks noGrp="1"/>
          </p:cNvSpPr>
          <p:nvPr>
            <p:ph type="body" sz="quarter" idx="11" hasCustomPrompt="1"/>
          </p:nvPr>
        </p:nvSpPr>
        <p:spPr>
          <a:xfrm>
            <a:off x="722313" y="1924050"/>
            <a:ext cx="7772400" cy="882650"/>
          </a:xfrm>
        </p:spPr>
        <p:txBody>
          <a:bodyPr/>
          <a:lstStyle>
            <a:lvl1pPr marL="0" indent="0">
              <a:buNone/>
              <a:defRPr sz="3600"/>
            </a:lvl1pPr>
          </a:lstStyle>
          <a:p>
            <a:pPr lvl="0"/>
            <a:r>
              <a:rPr lang="en-US"/>
              <a:t>Contact Information</a:t>
            </a:r>
          </a:p>
        </p:txBody>
      </p:sp>
      <p:pic>
        <p:nvPicPr>
          <p:cNvPr id="7" name="Picture 6" descr="EMWD_PPT_Waves_Divid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94632"/>
            <a:ext cx="9144000" cy="2563368"/>
          </a:xfrm>
          <a:prstGeom prst="rect">
            <a:avLst/>
          </a:prstGeom>
        </p:spPr>
      </p:pic>
      <p:pic>
        <p:nvPicPr>
          <p:cNvPr id="10" name="Picture 9"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2271" y="333521"/>
            <a:ext cx="1403226" cy="1054955"/>
          </a:xfrm>
          <a:prstGeom prst="rect">
            <a:avLst/>
          </a:prstGeom>
        </p:spPr>
      </p:pic>
      <p:sp>
        <p:nvSpPr>
          <p:cNvPr id="13" name="Text Placeholder 12">
            <a:extLst>
              <a:ext uri="{FF2B5EF4-FFF2-40B4-BE49-F238E27FC236}">
                <a16:creationId xmlns:a16="http://schemas.microsoft.com/office/drawing/2014/main" id="{B9E4CB03-FD30-42FD-95ED-7616E140E96A}"/>
              </a:ext>
            </a:extLst>
          </p:cNvPr>
          <p:cNvSpPr>
            <a:spLocks noGrp="1"/>
          </p:cNvSpPr>
          <p:nvPr>
            <p:ph type="body" sz="quarter" idx="13" hasCustomPrompt="1"/>
          </p:nvPr>
        </p:nvSpPr>
        <p:spPr>
          <a:xfrm>
            <a:off x="722313" y="2847546"/>
            <a:ext cx="7772400" cy="1757362"/>
          </a:xfrm>
        </p:spPr>
        <p:txBody>
          <a:bodyPr/>
          <a:lstStyle>
            <a:lvl1pPr marL="0" indent="0">
              <a:spcBef>
                <a:spcPts val="0"/>
              </a:spcBef>
              <a:buNone/>
              <a:defRPr sz="1800"/>
            </a:lvl1pPr>
          </a:lstStyle>
          <a:p>
            <a:pPr lvl="0"/>
            <a:r>
              <a:rPr lang="en-US"/>
              <a:t>Name of Presenter</a:t>
            </a:r>
            <a:br>
              <a:rPr lang="en-US"/>
            </a:br>
            <a:r>
              <a:rPr lang="en-US"/>
              <a:t>Title of Presenter</a:t>
            </a:r>
            <a:br>
              <a:rPr lang="en-US"/>
            </a:br>
            <a:r>
              <a:rPr lang="en-US"/>
              <a:t>(000) 000-0000 Ext. 0000</a:t>
            </a:r>
            <a:br>
              <a:rPr lang="en-US"/>
            </a:br>
            <a:br>
              <a:rPr lang="en-US"/>
            </a:br>
            <a:r>
              <a:rPr lang="en-US"/>
              <a:t>email@emwd.org</a:t>
            </a:r>
          </a:p>
        </p:txBody>
      </p:sp>
    </p:spTree>
    <p:extLst>
      <p:ext uri="{BB962C8B-B14F-4D97-AF65-F5344CB8AC3E}">
        <p14:creationId xmlns:p14="http://schemas.microsoft.com/office/powerpoint/2010/main" val="346588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PT Style Guide 1">
    <p:spTree>
      <p:nvGrpSpPr>
        <p:cNvPr id="1" name=""/>
        <p:cNvGrpSpPr/>
        <p:nvPr/>
      </p:nvGrpSpPr>
      <p:grpSpPr>
        <a:xfrm>
          <a:off x="0" y="0"/>
          <a:ext cx="0" cy="0"/>
          <a:chOff x="0" y="0"/>
          <a:chExt cx="0" cy="0"/>
        </a:xfrm>
      </p:grpSpPr>
      <p:cxnSp>
        <p:nvCxnSpPr>
          <p:cNvPr id="4" name="Straight Connector 3"/>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5" name="Picture 4"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6" name="TextBox 5"/>
          <p:cNvSpPr txBox="1"/>
          <p:nvPr userDrawn="1"/>
        </p:nvSpPr>
        <p:spPr>
          <a:xfrm>
            <a:off x="457201" y="1180618"/>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a:solidFill>
                  <a:schemeClr val="tx1"/>
                </a:solidFill>
                <a:latin typeface="Calibri" panose="020F0502020204030204" pitchFamily="34" charset="0"/>
                <a:hlinkClick r:id="rId3"/>
              </a:rPr>
              <a:t>PublicandGovtAffairs@emwd.org</a:t>
            </a:r>
            <a:r>
              <a:rPr lang="en-US" sz="1400">
                <a:solidFill>
                  <a:schemeClr val="tx1"/>
                </a:solidFill>
                <a:latin typeface="Calibri" panose="020F0502020204030204" pitchFamily="34" charset="0"/>
              </a:rPr>
              <a:t>. </a:t>
            </a:r>
          </a:p>
        </p:txBody>
      </p:sp>
      <p:sp>
        <p:nvSpPr>
          <p:cNvPr id="7" name="Rectangle 6"/>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sp>
        <p:nvSpPr>
          <p:cNvPr id="8"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sp>
        <p:nvSpPr>
          <p:cNvPr id="9" name="TextBox 8"/>
          <p:cNvSpPr txBox="1"/>
          <p:nvPr userDrawn="1"/>
        </p:nvSpPr>
        <p:spPr>
          <a:xfrm>
            <a:off x="457202" y="2527649"/>
            <a:ext cx="3886200" cy="3262432"/>
          </a:xfrm>
          <a:prstGeom prst="rect">
            <a:avLst/>
          </a:prstGeom>
          <a:noFill/>
        </p:spPr>
        <p:txBody>
          <a:bodyPr wrap="square" rtlCol="0">
            <a:spAutoFit/>
          </a:bodyPr>
          <a:lstStyle/>
          <a:p>
            <a:r>
              <a:rPr lang="en-US" sz="1400" b="1">
                <a:solidFill>
                  <a:schemeClr val="accent1"/>
                </a:solidFill>
              </a:rPr>
              <a:t>When Presenting</a:t>
            </a:r>
          </a:p>
          <a:p>
            <a:r>
              <a:rPr lang="en-US" sz="1200"/>
              <a:t>Font size should be larger to ensure legibility</a:t>
            </a:r>
            <a:r>
              <a:rPr lang="en-US" sz="1200" baseline="0"/>
              <a:t> from a far distance. Even while scaling to meet the audience’s needs, please maintain the proportions of the template. The header should be larger than the content below the line.</a:t>
            </a:r>
          </a:p>
          <a:p>
            <a:endParaRPr lang="en-US" sz="1200" baseline="0"/>
          </a:p>
          <a:p>
            <a:r>
              <a:rPr lang="en-US" sz="1200" b="1" kern="1200">
                <a:solidFill>
                  <a:schemeClr val="tx1"/>
                </a:solidFill>
                <a:latin typeface="+mn-lt"/>
                <a:ea typeface="+mn-ea"/>
                <a:cs typeface="+mn-cs"/>
              </a:rPr>
              <a:t>Maximum Size -</a:t>
            </a:r>
            <a:r>
              <a:rPr lang="en-US" sz="1200" b="1" kern="1200" baseline="0">
                <a:solidFill>
                  <a:schemeClr val="tx1"/>
                </a:solidFill>
                <a:latin typeface="+mn-lt"/>
                <a:ea typeface="+mn-ea"/>
                <a:cs typeface="+mn-cs"/>
              </a:rPr>
              <a:t> header: 36 </a:t>
            </a:r>
            <a:r>
              <a:rPr lang="en-US" sz="1200" b="1" kern="1200" baseline="0" err="1">
                <a:solidFill>
                  <a:schemeClr val="tx1"/>
                </a:solidFill>
                <a:latin typeface="+mn-lt"/>
                <a:ea typeface="+mn-ea"/>
                <a:cs typeface="+mn-cs"/>
              </a:rPr>
              <a:t>pt</a:t>
            </a:r>
            <a:r>
              <a:rPr lang="en-US" sz="1200" b="1" kern="1200" baseline="0">
                <a:solidFill>
                  <a:schemeClr val="tx1"/>
                </a:solidFill>
                <a:latin typeface="+mn-lt"/>
                <a:ea typeface="+mn-ea"/>
                <a:cs typeface="+mn-cs"/>
              </a:rPr>
              <a:t>, body content: 28 </a:t>
            </a:r>
            <a:r>
              <a:rPr lang="en-US" sz="1200" b="1" kern="1200" baseline="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baseline="0"/>
              <a:t>Keep sizing consistent throughout. If you do not have a lot of content on the slide, body content can be larger but no larger than the max. Font inside of shapes can be larger as shapes are used for emphasis.</a:t>
            </a:r>
          </a:p>
          <a:p>
            <a:endParaRPr lang="en-US" sz="1200" baseline="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mn-lt"/>
                <a:ea typeface="+mn-ea"/>
                <a:cs typeface="+mn-cs"/>
              </a:rPr>
              <a:t>Minimum</a:t>
            </a:r>
            <a:r>
              <a:rPr lang="en-US" sz="1200" b="1" kern="1200" baseline="0">
                <a:solidFill>
                  <a:schemeClr val="tx1"/>
                </a:solidFill>
                <a:latin typeface="+mn-lt"/>
                <a:ea typeface="+mn-ea"/>
                <a:cs typeface="+mn-cs"/>
              </a:rPr>
              <a:t> </a:t>
            </a:r>
            <a:r>
              <a:rPr lang="en-US" sz="1200" b="1" kern="1200">
                <a:solidFill>
                  <a:schemeClr val="tx1"/>
                </a:solidFill>
                <a:latin typeface="+mn-lt"/>
                <a:ea typeface="+mn-ea"/>
                <a:cs typeface="+mn-cs"/>
              </a:rPr>
              <a:t>Size - header: 28 </a:t>
            </a:r>
            <a:r>
              <a:rPr lang="en-US" sz="1200" b="1" kern="1200" err="1">
                <a:solidFill>
                  <a:schemeClr val="tx1"/>
                </a:solidFill>
                <a:latin typeface="+mn-lt"/>
                <a:ea typeface="+mn-ea"/>
                <a:cs typeface="+mn-cs"/>
              </a:rPr>
              <a:t>pt</a:t>
            </a:r>
            <a:r>
              <a:rPr lang="en-US" sz="1200" b="1" kern="1200">
                <a:solidFill>
                  <a:schemeClr val="tx1"/>
                </a:solidFill>
                <a:latin typeface="+mn-lt"/>
                <a:ea typeface="+mn-ea"/>
                <a:cs typeface="+mn-cs"/>
              </a:rPr>
              <a:t>,</a:t>
            </a:r>
            <a:r>
              <a:rPr lang="en-US" sz="1200" b="1" kern="1200" baseline="0">
                <a:solidFill>
                  <a:schemeClr val="tx1"/>
                </a:solidFill>
                <a:latin typeface="+mn-lt"/>
                <a:ea typeface="+mn-ea"/>
                <a:cs typeface="+mn-cs"/>
              </a:rPr>
              <a:t> body content: </a:t>
            </a:r>
            <a:r>
              <a:rPr lang="en-US" sz="1200" b="1" kern="1200">
                <a:solidFill>
                  <a:schemeClr val="tx1"/>
                </a:solidFill>
                <a:latin typeface="+mn-lt"/>
                <a:ea typeface="+mn-ea"/>
                <a:cs typeface="+mn-cs"/>
              </a:rPr>
              <a:t>16 </a:t>
            </a:r>
            <a:r>
              <a:rPr lang="en-US" sz="1200" b="1" kern="120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a:t>Font smaller than 28 </a:t>
            </a:r>
            <a:r>
              <a:rPr lang="en-US" sz="1200" err="1"/>
              <a:t>pt</a:t>
            </a:r>
            <a:r>
              <a:rPr lang="en-US" sz="1200"/>
              <a:t> in the header or 16</a:t>
            </a:r>
            <a:r>
              <a:rPr lang="en-US" sz="1200" baseline="0"/>
              <a:t> </a:t>
            </a:r>
            <a:r>
              <a:rPr lang="en-US" sz="1200" baseline="0" err="1"/>
              <a:t>pt</a:t>
            </a:r>
            <a:r>
              <a:rPr lang="en-US" sz="1200" baseline="0"/>
              <a:t> in body content will be very hard to read. Consider moving content to a continued slide if you find yourself condensing the font.</a:t>
            </a:r>
            <a:endParaRPr lang="en-US" sz="1200"/>
          </a:p>
        </p:txBody>
      </p:sp>
      <p:sp>
        <p:nvSpPr>
          <p:cNvPr id="10" name="TextBox 9"/>
          <p:cNvSpPr txBox="1"/>
          <p:nvPr userDrawn="1"/>
        </p:nvSpPr>
        <p:spPr>
          <a:xfrm>
            <a:off x="4697835" y="2527648"/>
            <a:ext cx="3886200" cy="3577523"/>
          </a:xfrm>
          <a:prstGeom prst="rect">
            <a:avLst/>
          </a:prstGeom>
          <a:noFill/>
        </p:spPr>
        <p:txBody>
          <a:bodyPr wrap="square" lIns="27432" tIns="27432" rIns="27432" bIns="27432" rtlCol="0" anchor="t" anchorCtr="0">
            <a:noAutofit/>
          </a:bodyPr>
          <a:lstStyle/>
          <a:p>
            <a:r>
              <a:rPr lang="en-US" sz="1400" b="1">
                <a:solidFill>
                  <a:schemeClr val="accent1"/>
                </a:solidFill>
              </a:rPr>
              <a:t>When Printing</a:t>
            </a:r>
          </a:p>
          <a:p>
            <a:r>
              <a:rPr lang="en-US" sz="1200">
                <a:solidFill>
                  <a:schemeClr val="tx1"/>
                </a:solidFill>
              </a:rPr>
              <a:t>Printed</a:t>
            </a:r>
            <a:r>
              <a:rPr lang="en-US" sz="1200" baseline="0">
                <a:solidFill>
                  <a:schemeClr val="tx1"/>
                </a:solidFill>
              </a:rPr>
              <a:t> files can have smaller font as target audience members are closer to the material. </a:t>
            </a:r>
          </a:p>
          <a:p>
            <a:endParaRPr lang="en-US" sz="1200" baseline="0">
              <a:solidFill>
                <a:schemeClr val="tx1"/>
              </a:solidFill>
            </a:endParaRPr>
          </a:p>
          <a:p>
            <a:r>
              <a:rPr lang="en-US" sz="1200" b="1" kern="1200">
                <a:solidFill>
                  <a:schemeClr val="tx1"/>
                </a:solidFill>
                <a:latin typeface="+mn-lt"/>
                <a:ea typeface="+mn-ea"/>
                <a:cs typeface="+mn-cs"/>
              </a:rPr>
              <a:t>Maximum Size -</a:t>
            </a:r>
            <a:r>
              <a:rPr lang="en-US" sz="1200" b="1" kern="1200" baseline="0">
                <a:solidFill>
                  <a:schemeClr val="tx1"/>
                </a:solidFill>
                <a:latin typeface="+mn-lt"/>
                <a:ea typeface="+mn-ea"/>
                <a:cs typeface="+mn-cs"/>
              </a:rPr>
              <a:t> header: 28 </a:t>
            </a:r>
            <a:r>
              <a:rPr lang="en-US" sz="1200" b="1" kern="1200" baseline="0" err="1">
                <a:solidFill>
                  <a:schemeClr val="tx1"/>
                </a:solidFill>
                <a:latin typeface="+mn-lt"/>
                <a:ea typeface="+mn-ea"/>
                <a:cs typeface="+mn-cs"/>
              </a:rPr>
              <a:t>pt</a:t>
            </a:r>
            <a:r>
              <a:rPr lang="en-US" sz="1200" b="1" kern="1200" baseline="0">
                <a:solidFill>
                  <a:schemeClr val="tx1"/>
                </a:solidFill>
                <a:latin typeface="+mn-lt"/>
                <a:ea typeface="+mn-ea"/>
                <a:cs typeface="+mn-cs"/>
              </a:rPr>
              <a:t>, body content: 14 </a:t>
            </a:r>
            <a:r>
              <a:rPr lang="en-US" sz="1200" b="1" kern="1200" baseline="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baseline="0"/>
              <a:t>If you do not have a lot of content on the slide, font can be larger, but not larger than the max. When printing out a document, large font on a page can feel wasteful of space. </a:t>
            </a:r>
          </a:p>
          <a:p>
            <a:endParaRPr lang="en-US" sz="1200" baseline="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mn-lt"/>
                <a:ea typeface="+mn-ea"/>
                <a:cs typeface="+mn-cs"/>
              </a:rPr>
              <a:t>Minimum</a:t>
            </a:r>
            <a:r>
              <a:rPr lang="en-US" sz="1200" b="1" kern="1200" baseline="0">
                <a:solidFill>
                  <a:schemeClr val="tx1"/>
                </a:solidFill>
                <a:latin typeface="+mn-lt"/>
                <a:ea typeface="+mn-ea"/>
                <a:cs typeface="+mn-cs"/>
              </a:rPr>
              <a:t> </a:t>
            </a:r>
            <a:r>
              <a:rPr lang="en-US" sz="1200" b="1" kern="1200">
                <a:solidFill>
                  <a:schemeClr val="tx1"/>
                </a:solidFill>
                <a:latin typeface="+mn-lt"/>
                <a:ea typeface="+mn-ea"/>
                <a:cs typeface="+mn-cs"/>
              </a:rPr>
              <a:t>Size - header: 20</a:t>
            </a:r>
            <a:r>
              <a:rPr lang="en-US" sz="1200" b="1" kern="1200" baseline="0">
                <a:solidFill>
                  <a:schemeClr val="tx1"/>
                </a:solidFill>
                <a:latin typeface="+mn-lt"/>
                <a:ea typeface="+mn-ea"/>
                <a:cs typeface="+mn-cs"/>
              </a:rPr>
              <a:t> </a:t>
            </a:r>
            <a:r>
              <a:rPr lang="en-US" sz="1200" b="1" kern="1200" baseline="0" err="1">
                <a:solidFill>
                  <a:schemeClr val="tx1"/>
                </a:solidFill>
                <a:latin typeface="+mn-lt"/>
                <a:ea typeface="+mn-ea"/>
                <a:cs typeface="+mn-cs"/>
              </a:rPr>
              <a:t>pt</a:t>
            </a:r>
            <a:r>
              <a:rPr lang="en-US" sz="1200" b="1" kern="1200" baseline="0">
                <a:solidFill>
                  <a:schemeClr val="tx1"/>
                </a:solidFill>
                <a:latin typeface="+mn-lt"/>
                <a:ea typeface="+mn-ea"/>
                <a:cs typeface="+mn-cs"/>
              </a:rPr>
              <a:t>, body content: 11</a:t>
            </a:r>
            <a:r>
              <a:rPr lang="en-US" sz="1200" b="1" kern="1200">
                <a:solidFill>
                  <a:schemeClr val="tx1"/>
                </a:solidFill>
                <a:latin typeface="+mn-lt"/>
                <a:ea typeface="+mn-ea"/>
                <a:cs typeface="+mn-cs"/>
              </a:rPr>
              <a:t> </a:t>
            </a:r>
            <a:r>
              <a:rPr lang="en-US" sz="1200" b="1" kern="120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a:t>To maintain emphasis</a:t>
            </a:r>
            <a:r>
              <a:rPr lang="en-US" sz="1200" baseline="0"/>
              <a:t> of page headers, please do not use font smaller than 20 pt. For body content, the smallest point size appropriate for most audiences is 11 pt. Smaller than this size can be very difficult to read, and since our information is important, make it as easy as possible to consume the content.</a:t>
            </a:r>
            <a:endParaRPr lang="en-US" sz="1200"/>
          </a:p>
          <a:p>
            <a:endParaRPr lang="en-US" sz="1200">
              <a:solidFill>
                <a:schemeClr val="tx1"/>
              </a:solidFill>
            </a:endParaRPr>
          </a:p>
        </p:txBody>
      </p:sp>
    </p:spTree>
    <p:extLst>
      <p:ext uri="{BB962C8B-B14F-4D97-AF65-F5344CB8AC3E}">
        <p14:creationId xmlns:p14="http://schemas.microsoft.com/office/powerpoint/2010/main" val="1216636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PT Style Guide 2">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8652" y="2591149"/>
            <a:ext cx="2554287"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cxnSp>
        <p:nvCxnSpPr>
          <p:cNvPr id="15" name="Straight Connector 14"/>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16" name="Picture 15"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17" name="TextBox 16"/>
          <p:cNvSpPr txBox="1"/>
          <p:nvPr userDrawn="1"/>
        </p:nvSpPr>
        <p:spPr>
          <a:xfrm>
            <a:off x="457201" y="1180618"/>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err="1">
                <a:solidFill>
                  <a:schemeClr val="tx1"/>
                </a:solidFill>
                <a:latin typeface="Calibri" panose="020F0502020204030204" pitchFamily="34" charset="0"/>
                <a:hlinkClick r:id="rId4"/>
              </a:rPr>
              <a:t>PublicandGovtAffairs@emwd.org</a:t>
            </a:r>
            <a:r>
              <a:rPr lang="en-US" sz="1400">
                <a:solidFill>
                  <a:schemeClr val="tx1"/>
                </a:solidFill>
                <a:latin typeface="Calibri" panose="020F0502020204030204" pitchFamily="34" charset="0"/>
              </a:rPr>
              <a:t>. </a:t>
            </a:r>
          </a:p>
        </p:txBody>
      </p:sp>
      <p:sp>
        <p:nvSpPr>
          <p:cNvPr id="18" name="Rectangle 17"/>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pic>
        <p:nvPicPr>
          <p:cNvPr id="19" name="Picture 18" descr="EMWD_Acronym_rgb.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029128" y="2471800"/>
            <a:ext cx="1253903" cy="942693"/>
          </a:xfrm>
          <a:prstGeom prst="rect">
            <a:avLst/>
          </a:prstGeom>
        </p:spPr>
      </p:pic>
      <p:sp>
        <p:nvSpPr>
          <p:cNvPr id="20" name="TextBox 19"/>
          <p:cNvSpPr txBox="1"/>
          <p:nvPr userDrawn="1"/>
        </p:nvSpPr>
        <p:spPr>
          <a:xfrm>
            <a:off x="457202" y="2527649"/>
            <a:ext cx="2403473" cy="1384995"/>
          </a:xfrm>
          <a:prstGeom prst="rect">
            <a:avLst/>
          </a:prstGeom>
          <a:noFill/>
        </p:spPr>
        <p:txBody>
          <a:bodyPr wrap="square" rtlCol="0">
            <a:spAutoFit/>
          </a:bodyPr>
          <a:lstStyle/>
          <a:p>
            <a:r>
              <a:rPr lang="en-US" sz="1200" b="1">
                <a:solidFill>
                  <a:schemeClr val="accent1"/>
                </a:solidFill>
              </a:rPr>
              <a:t>EMWD</a:t>
            </a:r>
            <a:r>
              <a:rPr lang="en-US" sz="1200" b="1" baseline="0">
                <a:solidFill>
                  <a:schemeClr val="accent1"/>
                </a:solidFill>
              </a:rPr>
              <a:t> Logo</a:t>
            </a:r>
            <a:endParaRPr lang="en-US" sz="1200" b="1">
              <a:solidFill>
                <a:schemeClr val="accent1"/>
              </a:solidFill>
            </a:endParaRPr>
          </a:p>
          <a:p>
            <a:r>
              <a:rPr lang="en-US" sz="1200"/>
              <a:t>The logo </a:t>
            </a:r>
            <a:r>
              <a:rPr lang="en-US" sz="1200" baseline="0"/>
              <a:t>should be on all slides. </a:t>
            </a:r>
            <a:r>
              <a:rPr lang="en-US" sz="1200" baseline="0">
                <a:highlight>
                  <a:srgbClr val="FFFF00"/>
                </a:highlight>
              </a:rPr>
              <a:t>Provide a white space buffer between the logo and other graphics.  If the logo must be covered, please do not partially overlap the logo.</a:t>
            </a:r>
            <a:r>
              <a:rPr lang="en-US" sz="1200" baseline="0"/>
              <a:t> </a:t>
            </a:r>
            <a:endParaRPr lang="en-US" sz="1200"/>
          </a:p>
        </p:txBody>
      </p:sp>
      <p:sp>
        <p:nvSpPr>
          <p:cNvPr id="21" name="TextBox 20"/>
          <p:cNvSpPr txBox="1"/>
          <p:nvPr userDrawn="1"/>
        </p:nvSpPr>
        <p:spPr>
          <a:xfrm>
            <a:off x="457202" y="4194142"/>
            <a:ext cx="2403473" cy="1469783"/>
          </a:xfrm>
          <a:prstGeom prst="rect">
            <a:avLst/>
          </a:prstGeom>
          <a:noFill/>
        </p:spPr>
        <p:txBody>
          <a:bodyPr wrap="square" lIns="91440" tIns="27432" rIns="91440" bIns="27432"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a:solidFill>
                  <a:schemeClr val="accent1"/>
                </a:solidFill>
              </a:rPr>
              <a:t>Calibri Font</a:t>
            </a:r>
          </a:p>
          <a:p>
            <a:r>
              <a:rPr lang="en-US" sz="1200">
                <a:solidFill>
                  <a:schemeClr val="tx1"/>
                </a:solidFill>
              </a:rPr>
              <a:t>Calibri</a:t>
            </a:r>
            <a:r>
              <a:rPr lang="en-US" sz="1200" baseline="0">
                <a:solidFill>
                  <a:schemeClr val="tx1"/>
                </a:solidFill>
              </a:rPr>
              <a:t> </a:t>
            </a:r>
            <a:r>
              <a:rPr lang="en-US" sz="1200">
                <a:solidFill>
                  <a:schemeClr val="tx1"/>
                </a:solidFill>
              </a:rPr>
              <a:t>is the default font for this template. When transitioning past presentations, pay close attention to font transitions and font size. The default font color is black. Headlines can be in EMWD Blue.</a:t>
            </a:r>
          </a:p>
        </p:txBody>
      </p:sp>
      <p:grpSp>
        <p:nvGrpSpPr>
          <p:cNvPr id="27" name="Group 26"/>
          <p:cNvGrpSpPr/>
          <p:nvPr userDrawn="1"/>
        </p:nvGrpSpPr>
        <p:grpSpPr>
          <a:xfrm>
            <a:off x="2525086" y="4295596"/>
            <a:ext cx="2245986" cy="479014"/>
            <a:chOff x="2818701" y="4354166"/>
            <a:chExt cx="2245986" cy="479014"/>
          </a:xfrm>
        </p:grpSpPr>
        <p:sp>
          <p:nvSpPr>
            <p:cNvPr id="22" name="TextBox 21"/>
            <p:cNvSpPr txBox="1"/>
            <p:nvPr userDrawn="1"/>
          </p:nvSpPr>
          <p:spPr>
            <a:xfrm>
              <a:off x="2818701" y="4354166"/>
              <a:ext cx="2245986" cy="367769"/>
            </a:xfrm>
            <a:prstGeom prst="rect">
              <a:avLst/>
            </a:prstGeom>
            <a:noFill/>
          </p:spPr>
          <p:txBody>
            <a:bodyPr wrap="square" lIns="27432" tIns="27432" rIns="27432" bIns="27432" rtlCol="0" anchor="ctr" anchorCtr="0">
              <a:noAutofit/>
            </a:bodyPr>
            <a:lstStyle/>
            <a:p>
              <a:pPr algn="ctr"/>
              <a:r>
                <a:rPr lang="en-US" sz="1200">
                  <a:solidFill>
                    <a:schemeClr val="tx1"/>
                  </a:solidFill>
                </a:rPr>
                <a:t>Calibri 12 pt. sample copy </a:t>
              </a:r>
            </a:p>
          </p:txBody>
        </p:sp>
        <p:sp>
          <p:nvSpPr>
            <p:cNvPr id="24" name="TextBox 23"/>
            <p:cNvSpPr txBox="1"/>
            <p:nvPr userDrawn="1"/>
          </p:nvSpPr>
          <p:spPr>
            <a:xfrm>
              <a:off x="3569112" y="4633751"/>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grpSp>
      <p:grpSp>
        <p:nvGrpSpPr>
          <p:cNvPr id="2" name="Group 1"/>
          <p:cNvGrpSpPr/>
          <p:nvPr userDrawn="1"/>
        </p:nvGrpSpPr>
        <p:grpSpPr>
          <a:xfrm>
            <a:off x="2525086" y="4896399"/>
            <a:ext cx="2245986" cy="544390"/>
            <a:chOff x="2525086" y="5028603"/>
            <a:chExt cx="2245986" cy="544390"/>
          </a:xfrm>
        </p:grpSpPr>
        <p:sp>
          <p:nvSpPr>
            <p:cNvPr id="23" name="TextBox 22"/>
            <p:cNvSpPr txBox="1"/>
            <p:nvPr userDrawn="1"/>
          </p:nvSpPr>
          <p:spPr>
            <a:xfrm>
              <a:off x="2525086" y="5061237"/>
              <a:ext cx="2245986" cy="366384"/>
            </a:xfrm>
            <a:prstGeom prst="rect">
              <a:avLst/>
            </a:prstGeom>
            <a:noFill/>
          </p:spPr>
          <p:txBody>
            <a:bodyPr wrap="square" lIns="27432" tIns="27432" rIns="27432" bIns="27432" rtlCol="0" anchor="ctr" anchorCtr="0">
              <a:noAutofit/>
            </a:bodyPr>
            <a:lstStyle/>
            <a:p>
              <a:pPr algn="ctr"/>
              <a:r>
                <a:rPr lang="en-US" sz="1200">
                  <a:solidFill>
                    <a:schemeClr val="tx1"/>
                  </a:solidFill>
                  <a:latin typeface="Arial" panose="020B0604020202020204" pitchFamily="34" charset="0"/>
                  <a:cs typeface="Arial" panose="020B0604020202020204" pitchFamily="34" charset="0"/>
                </a:rPr>
                <a:t>Arial 12</a:t>
              </a:r>
              <a:r>
                <a:rPr lang="en-US" sz="1200" baseline="0">
                  <a:solidFill>
                    <a:schemeClr val="tx1"/>
                  </a:solidFill>
                  <a:latin typeface="Arial" panose="020B0604020202020204" pitchFamily="34" charset="0"/>
                  <a:cs typeface="Arial" panose="020B0604020202020204" pitchFamily="34" charset="0"/>
                </a:rPr>
                <a:t> </a:t>
              </a:r>
              <a:r>
                <a:rPr lang="en-US" sz="1200">
                  <a:solidFill>
                    <a:schemeClr val="tx1"/>
                  </a:solidFill>
                  <a:latin typeface="Arial" panose="020B0604020202020204" pitchFamily="34" charset="0"/>
                  <a:cs typeface="Arial" panose="020B0604020202020204" pitchFamily="34" charset="0"/>
                </a:rPr>
                <a:t>pt. sample copy </a:t>
              </a:r>
            </a:p>
          </p:txBody>
        </p:sp>
        <p:sp>
          <p:nvSpPr>
            <p:cNvPr id="25" name="TextBox 24"/>
            <p:cNvSpPr txBox="1"/>
            <p:nvPr userDrawn="1"/>
          </p:nvSpPr>
          <p:spPr>
            <a:xfrm>
              <a:off x="3300295" y="5373564"/>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26" name="Straight Connector 25"/>
            <p:cNvCxnSpPr/>
            <p:nvPr userDrawn="1"/>
          </p:nvCxnSpPr>
          <p:spPr>
            <a:xfrm>
              <a:off x="3264059" y="5028603"/>
              <a:ext cx="968638" cy="453065"/>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userDrawn="1"/>
        </p:nvSpPr>
        <p:spPr>
          <a:xfrm>
            <a:off x="4697836" y="2527649"/>
            <a:ext cx="2019134" cy="1004116"/>
          </a:xfrm>
          <a:prstGeom prst="rect">
            <a:avLst/>
          </a:prstGeom>
          <a:noFill/>
        </p:spPr>
        <p:txBody>
          <a:bodyPr wrap="square" lIns="27432" tIns="27432" rIns="27432" bIns="27432" rtlCol="0" anchor="t" anchorCtr="0">
            <a:noAutofit/>
          </a:bodyPr>
          <a:lstStyle/>
          <a:p>
            <a:r>
              <a:rPr lang="en-US" sz="1200" b="1">
                <a:solidFill>
                  <a:schemeClr val="accent1"/>
                </a:solidFill>
              </a:rPr>
              <a:t>Theme Colors</a:t>
            </a:r>
          </a:p>
          <a:p>
            <a:r>
              <a:rPr lang="en-US" sz="1200">
                <a:solidFill>
                  <a:schemeClr val="tx1"/>
                </a:solidFill>
              </a:rPr>
              <a:t>The chart to the right defines the correct color name and on screen value of each approved color in this template.</a:t>
            </a:r>
          </a:p>
        </p:txBody>
      </p:sp>
    </p:spTree>
    <p:extLst>
      <p:ext uri="{BB962C8B-B14F-4D97-AF65-F5344CB8AC3E}">
        <p14:creationId xmlns:p14="http://schemas.microsoft.com/office/powerpoint/2010/main" val="1532776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 Style Guide 3">
    <p:spTree>
      <p:nvGrpSpPr>
        <p:cNvPr id="1" name=""/>
        <p:cNvGrpSpPr/>
        <p:nvPr/>
      </p:nvGrpSpPr>
      <p:grpSpPr>
        <a:xfrm>
          <a:off x="0" y="0"/>
          <a:ext cx="0" cy="0"/>
          <a:chOff x="0" y="0"/>
          <a:chExt cx="0" cy="0"/>
        </a:xfrm>
      </p:grpSpPr>
      <p:sp>
        <p:nvSpPr>
          <p:cNvPr id="26"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sp>
        <p:nvSpPr>
          <p:cNvPr id="3" name="TextBox 2"/>
          <p:cNvSpPr txBox="1"/>
          <p:nvPr userDrawn="1"/>
        </p:nvSpPr>
        <p:spPr>
          <a:xfrm>
            <a:off x="457199" y="4191327"/>
            <a:ext cx="2385867" cy="832927"/>
          </a:xfrm>
          <a:prstGeom prst="rect">
            <a:avLst/>
          </a:prstGeom>
          <a:noFill/>
        </p:spPr>
        <p:txBody>
          <a:bodyPr wrap="square" lIns="91440" tIns="27432" rIns="91440" bIns="27432" rtlCol="0" anchor="t" anchorCtr="0">
            <a:noAutofit/>
          </a:bodyPr>
          <a:lstStyle/>
          <a:p>
            <a:r>
              <a:rPr lang="en-US" sz="1200" b="1">
                <a:solidFill>
                  <a:schemeClr val="accent1"/>
                </a:solidFill>
              </a:rPr>
              <a:t>Text Borders</a:t>
            </a:r>
          </a:p>
          <a:p>
            <a:r>
              <a:rPr lang="en-US" sz="1200">
                <a:solidFill>
                  <a:schemeClr val="tx1"/>
                </a:solidFill>
              </a:rPr>
              <a:t>When there is no fill, border color(s) should appear in EMWD Blue.</a:t>
            </a:r>
          </a:p>
        </p:txBody>
      </p:sp>
      <p:sp>
        <p:nvSpPr>
          <p:cNvPr id="4" name="TextBox 3"/>
          <p:cNvSpPr txBox="1"/>
          <p:nvPr userDrawn="1"/>
        </p:nvSpPr>
        <p:spPr>
          <a:xfrm>
            <a:off x="457200" y="2523379"/>
            <a:ext cx="2302778" cy="1521459"/>
          </a:xfrm>
          <a:prstGeom prst="rect">
            <a:avLst/>
          </a:prstGeom>
          <a:noFill/>
        </p:spPr>
        <p:txBody>
          <a:bodyPr wrap="square" lIns="91440" tIns="27432" rIns="91440" bIns="27432" rtlCol="0" anchor="t" anchorCtr="0">
            <a:noAutofit/>
          </a:bodyPr>
          <a:lstStyle/>
          <a:p>
            <a:r>
              <a:rPr lang="en-US" sz="1200" b="1">
                <a:solidFill>
                  <a:schemeClr val="accent1"/>
                </a:solidFill>
              </a:rPr>
              <a:t>Fill Colors</a:t>
            </a:r>
          </a:p>
          <a:p>
            <a:r>
              <a:rPr lang="en-US" sz="1200">
                <a:solidFill>
                  <a:schemeClr val="tx1"/>
                </a:solidFill>
              </a:rPr>
              <a:t>Fill colors should appear in EMWD Blue. If additional fills are needed, EMWD Light Blue and EMWD Cool Gray 6 (the darker gray)</a:t>
            </a:r>
            <a:r>
              <a:rPr lang="en-US" sz="1200" baseline="0">
                <a:solidFill>
                  <a:schemeClr val="tx1"/>
                </a:solidFill>
              </a:rPr>
              <a:t> </a:t>
            </a:r>
            <a:r>
              <a:rPr lang="en-US" sz="1200">
                <a:solidFill>
                  <a:schemeClr val="tx1"/>
                </a:solidFill>
              </a:rPr>
              <a:t>are preferred. White text should appear in the fills. Do not include a shadow</a:t>
            </a:r>
            <a:r>
              <a:rPr lang="en-US" sz="1200" baseline="0">
                <a:solidFill>
                  <a:schemeClr val="tx1"/>
                </a:solidFill>
              </a:rPr>
              <a:t> behind the text.</a:t>
            </a:r>
            <a:endParaRPr lang="en-US" sz="1200">
              <a:solidFill>
                <a:schemeClr val="tx1"/>
              </a:solidFill>
            </a:endParaRPr>
          </a:p>
        </p:txBody>
      </p:sp>
      <p:sp>
        <p:nvSpPr>
          <p:cNvPr id="6" name="TextBox 5"/>
          <p:cNvSpPr txBox="1"/>
          <p:nvPr userDrawn="1"/>
        </p:nvSpPr>
        <p:spPr>
          <a:xfrm>
            <a:off x="4909667" y="2523380"/>
            <a:ext cx="2537435" cy="1259554"/>
          </a:xfrm>
          <a:prstGeom prst="rect">
            <a:avLst/>
          </a:prstGeom>
          <a:noFill/>
        </p:spPr>
        <p:txBody>
          <a:bodyPr wrap="square" lIns="27432" tIns="27432" rIns="27432" bIns="27432" rtlCol="0" anchor="t" anchorCtr="0">
            <a:noAutofit/>
          </a:bodyPr>
          <a:lstStyle/>
          <a:p>
            <a:r>
              <a:rPr lang="en-US" sz="1200" b="1">
                <a:solidFill>
                  <a:schemeClr val="accent1"/>
                </a:solidFill>
              </a:rPr>
              <a:t>Charts</a:t>
            </a:r>
          </a:p>
          <a:p>
            <a:r>
              <a:rPr lang="en-US" sz="1200">
                <a:solidFill>
                  <a:schemeClr val="tx1"/>
                </a:solidFill>
              </a:rPr>
              <a:t>Charts should include</a:t>
            </a:r>
            <a:r>
              <a:rPr lang="en-US" sz="1200" baseline="0">
                <a:solidFill>
                  <a:schemeClr val="tx1"/>
                </a:solidFill>
              </a:rPr>
              <a:t> the </a:t>
            </a:r>
            <a:r>
              <a:rPr lang="en-US" sz="1200">
                <a:solidFill>
                  <a:schemeClr val="tx1"/>
                </a:solidFill>
              </a:rPr>
              <a:t>range of approved colors that provide sufficient contrast. </a:t>
            </a:r>
          </a:p>
        </p:txBody>
      </p:sp>
      <p:sp>
        <p:nvSpPr>
          <p:cNvPr id="9" name="Rectangle 8"/>
          <p:cNvSpPr/>
          <p:nvPr userDrawn="1"/>
        </p:nvSpPr>
        <p:spPr bwMode="auto">
          <a:xfrm>
            <a:off x="2860671" y="4319850"/>
            <a:ext cx="1518382" cy="377865"/>
          </a:xfrm>
          <a:prstGeom prst="rect">
            <a:avLst/>
          </a:prstGeom>
          <a:noFill/>
          <a:ln w="12700">
            <a:solidFill>
              <a:schemeClr val="accent1"/>
            </a:solid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tx1"/>
                </a:solidFill>
              </a:rPr>
              <a:t>Sample copy text</a:t>
            </a:r>
          </a:p>
        </p:txBody>
      </p:sp>
      <p:sp>
        <p:nvSpPr>
          <p:cNvPr id="10" name="Rectangle 9"/>
          <p:cNvSpPr/>
          <p:nvPr userDrawn="1"/>
        </p:nvSpPr>
        <p:spPr bwMode="auto">
          <a:xfrm>
            <a:off x="2860671" y="2602752"/>
            <a:ext cx="1518382" cy="377865"/>
          </a:xfrm>
          <a:prstGeom prst="rect">
            <a:avLst/>
          </a:prstGeom>
          <a:solidFill>
            <a:schemeClr val="accent1"/>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bg1"/>
                </a:solidFill>
              </a:rPr>
              <a:t>Sample copy text</a:t>
            </a:r>
          </a:p>
        </p:txBody>
      </p:sp>
      <p:sp>
        <p:nvSpPr>
          <p:cNvPr id="11" name="Rectangle 10"/>
          <p:cNvSpPr/>
          <p:nvPr userDrawn="1"/>
        </p:nvSpPr>
        <p:spPr bwMode="auto">
          <a:xfrm>
            <a:off x="2860671" y="3022603"/>
            <a:ext cx="1518382" cy="37786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bg1"/>
                </a:solidFill>
              </a:rPr>
              <a:t>Sample copy text</a:t>
            </a:r>
          </a:p>
        </p:txBody>
      </p:sp>
      <p:sp>
        <p:nvSpPr>
          <p:cNvPr id="12" name="Rectangle 11"/>
          <p:cNvSpPr/>
          <p:nvPr userDrawn="1"/>
        </p:nvSpPr>
        <p:spPr bwMode="auto">
          <a:xfrm>
            <a:off x="2860671" y="3442453"/>
            <a:ext cx="1518382" cy="377865"/>
          </a:xfrm>
          <a:prstGeom prst="rect">
            <a:avLst/>
          </a:prstGeom>
          <a:solidFill>
            <a:schemeClr val="tx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bg1"/>
                </a:solidFill>
              </a:rPr>
              <a:t>Sample copy text</a:t>
            </a:r>
          </a:p>
        </p:txBody>
      </p:sp>
      <p:graphicFrame>
        <p:nvGraphicFramePr>
          <p:cNvPr id="25" name="Chart 24"/>
          <p:cNvGraphicFramePr/>
          <p:nvPr userDrawn="1">
            <p:extLst>
              <p:ext uri="{D42A27DB-BD31-4B8C-83A1-F6EECF244321}">
                <p14:modId xmlns:p14="http://schemas.microsoft.com/office/powerpoint/2010/main" val="2738439735"/>
              </p:ext>
            </p:extLst>
          </p:nvPr>
        </p:nvGraphicFramePr>
        <p:xfrm>
          <a:off x="7333840" y="2404318"/>
          <a:ext cx="1840601" cy="1227067"/>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Straight Connector 26"/>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28" name="Picture 27"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29" name="TextBox 28"/>
          <p:cNvSpPr txBox="1"/>
          <p:nvPr userDrawn="1"/>
        </p:nvSpPr>
        <p:spPr>
          <a:xfrm>
            <a:off x="457201" y="1180618"/>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err="1">
                <a:solidFill>
                  <a:schemeClr val="tx1"/>
                </a:solidFill>
                <a:latin typeface="Calibri" panose="020F0502020204030204" pitchFamily="34" charset="0"/>
                <a:hlinkClick r:id="rId4"/>
              </a:rPr>
              <a:t>PublicandGovtAffairs@emwd.org</a:t>
            </a:r>
            <a:r>
              <a:rPr lang="en-US" sz="1400">
                <a:solidFill>
                  <a:schemeClr val="tx1"/>
                </a:solidFill>
                <a:latin typeface="Calibri" panose="020F0502020204030204" pitchFamily="34" charset="0"/>
              </a:rPr>
              <a:t>. </a:t>
            </a:r>
          </a:p>
        </p:txBody>
      </p:sp>
      <p:sp>
        <p:nvSpPr>
          <p:cNvPr id="30" name="Rectangle 29"/>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sp>
        <p:nvSpPr>
          <p:cNvPr id="31" name="TextBox 30"/>
          <p:cNvSpPr txBox="1"/>
          <p:nvPr userDrawn="1"/>
        </p:nvSpPr>
        <p:spPr>
          <a:xfrm>
            <a:off x="4909667" y="4191328"/>
            <a:ext cx="2695989" cy="556302"/>
          </a:xfrm>
          <a:prstGeom prst="rect">
            <a:avLst/>
          </a:prstGeom>
          <a:noFill/>
        </p:spPr>
        <p:txBody>
          <a:bodyPr wrap="square" lIns="27432" tIns="27432" rIns="27432" bIns="27432" rtlCol="0" anchor="t" anchorCtr="0">
            <a:noAutofit/>
          </a:bodyPr>
          <a:lstStyle/>
          <a:p>
            <a:r>
              <a:rPr lang="en-US" sz="1200" b="1">
                <a:solidFill>
                  <a:schemeClr val="accent1"/>
                </a:solidFill>
              </a:rPr>
              <a:t>Images</a:t>
            </a:r>
          </a:p>
          <a:p>
            <a:r>
              <a:rPr lang="en-US" sz="1200">
                <a:solidFill>
                  <a:schemeClr val="tx1"/>
                </a:solidFill>
              </a:rPr>
              <a:t>Use images/clip art/icons that align</a:t>
            </a:r>
            <a:r>
              <a:rPr lang="en-US" sz="1200" baseline="0">
                <a:solidFill>
                  <a:schemeClr val="tx1"/>
                </a:solidFill>
              </a:rPr>
              <a:t> with the EMWD brand character</a:t>
            </a:r>
            <a:r>
              <a:rPr lang="en-US" sz="1200">
                <a:solidFill>
                  <a:schemeClr val="tx1"/>
                </a:solidFill>
              </a:rPr>
              <a:t>.</a:t>
            </a:r>
          </a:p>
        </p:txBody>
      </p:sp>
    </p:spTree>
    <p:extLst>
      <p:ext uri="{BB962C8B-B14F-4D97-AF65-F5344CB8AC3E}">
        <p14:creationId xmlns:p14="http://schemas.microsoft.com/office/powerpoint/2010/main" val="35446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Shape 35"/>
        <p:cNvGrpSpPr/>
        <p:nvPr/>
      </p:nvGrpSpPr>
      <p:grpSpPr>
        <a:xfrm>
          <a:off x="0" y="0"/>
          <a:ext cx="0" cy="0"/>
          <a:chOff x="0" y="0"/>
          <a:chExt cx="0" cy="0"/>
        </a:xfrm>
      </p:grpSpPr>
      <p:sp>
        <p:nvSpPr>
          <p:cNvPr id="36" name="Shape 36"/>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37" name="Shape 37"/>
          <p:cNvSpPr txBox="1">
            <a:spLocks noGrp="1"/>
          </p:cNvSpPr>
          <p:nvPr>
            <p:ph type="title"/>
          </p:nvPr>
        </p:nvSpPr>
        <p:spPr>
          <a:xfrm>
            <a:off x="498474" y="134471"/>
            <a:ext cx="7556313" cy="99508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39" name="Shape 39"/>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0" name="Shape 40"/>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1" name="Shape 4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42" name="Shape 42"/>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43" name="Shape 43"/>
          <p:cNvSpPr txBox="1">
            <a:spLocks noGrp="1"/>
          </p:cNvSpPr>
          <p:nvPr>
            <p:ph type="body" idx="2"/>
          </p:nvPr>
        </p:nvSpPr>
        <p:spPr>
          <a:xfrm>
            <a:off x="498518" y="1129553"/>
            <a:ext cx="7558960" cy="774700"/>
          </a:xfrm>
          <a:prstGeom prst="rect">
            <a:avLst/>
          </a:prstGeom>
          <a:noFill/>
          <a:ln>
            <a:noFill/>
          </a:ln>
        </p:spPr>
        <p:txBody>
          <a:bodyPr spcFirstLastPara="1" wrap="square" lIns="91425" tIns="91425" rIns="91425" bIns="91425" anchor="t" anchorCtr="0"/>
          <a:lstStyle>
            <a:lvl1pPr marL="457200" marR="0" lvl="0" indent="-228600" algn="l" rtl="0">
              <a:spcBef>
                <a:spcPts val="2000"/>
              </a:spcBef>
              <a:spcAft>
                <a:spcPts val="0"/>
              </a:spcAft>
              <a:buClr>
                <a:schemeClr val="accent1"/>
              </a:buClr>
              <a:buSzPts val="1800"/>
              <a:buFont typeface="Noto Sans Symbols"/>
              <a:buNone/>
              <a:defRPr sz="2400" b="0" i="0" u="none" strike="noStrike" cap="none">
                <a:solidFill>
                  <a:schemeClr val="accent3"/>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PT Style Guide 4">
    <p:spTree>
      <p:nvGrpSpPr>
        <p:cNvPr id="1" name=""/>
        <p:cNvGrpSpPr/>
        <p:nvPr/>
      </p:nvGrpSpPr>
      <p:grpSpPr>
        <a:xfrm>
          <a:off x="0" y="0"/>
          <a:ext cx="0" cy="0"/>
          <a:chOff x="0" y="0"/>
          <a:chExt cx="0" cy="0"/>
        </a:xfrm>
      </p:grpSpPr>
      <p:sp>
        <p:nvSpPr>
          <p:cNvPr id="12"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cxnSp>
        <p:nvCxnSpPr>
          <p:cNvPr id="15" name="Straight Connector 14"/>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16" name="Picture 15"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17" name="TextBox 16"/>
          <p:cNvSpPr txBox="1"/>
          <p:nvPr userDrawn="1"/>
        </p:nvSpPr>
        <p:spPr>
          <a:xfrm>
            <a:off x="457201" y="1179576"/>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err="1">
                <a:solidFill>
                  <a:schemeClr val="tx1"/>
                </a:solidFill>
                <a:latin typeface="Calibri" panose="020F0502020204030204" pitchFamily="34" charset="0"/>
                <a:hlinkClick r:id="rId3"/>
              </a:rPr>
              <a:t>PublicandGovtAffairs@emwd.org</a:t>
            </a:r>
            <a:r>
              <a:rPr lang="en-US" sz="1400">
                <a:solidFill>
                  <a:schemeClr val="tx1"/>
                </a:solidFill>
                <a:latin typeface="Calibri" panose="020F0502020204030204" pitchFamily="34" charset="0"/>
              </a:rPr>
              <a:t>. </a:t>
            </a:r>
          </a:p>
        </p:txBody>
      </p:sp>
      <p:sp>
        <p:nvSpPr>
          <p:cNvPr id="18" name="Rectangle 17"/>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sp>
        <p:nvSpPr>
          <p:cNvPr id="28" name="TextBox 27"/>
          <p:cNvSpPr txBox="1"/>
          <p:nvPr userDrawn="1"/>
        </p:nvSpPr>
        <p:spPr>
          <a:xfrm>
            <a:off x="461963" y="2525846"/>
            <a:ext cx="2398712" cy="898948"/>
          </a:xfrm>
          <a:prstGeom prst="rect">
            <a:avLst/>
          </a:prstGeom>
          <a:noFill/>
        </p:spPr>
        <p:txBody>
          <a:bodyPr wrap="square" lIns="91440" tIns="27432" rIns="91440" bIns="27432" rtlCol="0" anchor="t" anchorCtr="0">
            <a:noAutofit/>
          </a:bodyPr>
          <a:lstStyle/>
          <a:p>
            <a:r>
              <a:rPr lang="en-US" sz="1200" b="1">
                <a:solidFill>
                  <a:schemeClr val="accent1"/>
                </a:solidFill>
              </a:rPr>
              <a:t>Gradients</a:t>
            </a:r>
          </a:p>
          <a:p>
            <a:r>
              <a:rPr lang="en-US" sz="1200">
                <a:solidFill>
                  <a:schemeClr val="tx1"/>
                </a:solidFill>
              </a:rPr>
              <a:t>Do not include gradient colors (i.e. blue to green, green to purple, etc.).</a:t>
            </a:r>
          </a:p>
        </p:txBody>
      </p:sp>
      <p:sp>
        <p:nvSpPr>
          <p:cNvPr id="36" name="TextBox 35"/>
          <p:cNvSpPr txBox="1"/>
          <p:nvPr userDrawn="1"/>
        </p:nvSpPr>
        <p:spPr>
          <a:xfrm>
            <a:off x="461963" y="3753910"/>
            <a:ext cx="2398712" cy="881687"/>
          </a:xfrm>
          <a:prstGeom prst="rect">
            <a:avLst/>
          </a:prstGeom>
          <a:noFill/>
        </p:spPr>
        <p:txBody>
          <a:bodyPr wrap="square" lIns="91440" tIns="27432" rIns="91440" bIns="27432" rtlCol="0" anchor="t" anchorCtr="0">
            <a:noAutofit/>
          </a:bodyPr>
          <a:lstStyle/>
          <a:p>
            <a:r>
              <a:rPr lang="en-US" sz="1200" b="1">
                <a:solidFill>
                  <a:schemeClr val="accent1"/>
                </a:solidFill>
              </a:rPr>
              <a:t>Lines</a:t>
            </a:r>
          </a:p>
          <a:p>
            <a:r>
              <a:rPr lang="en-US" sz="1200">
                <a:solidFill>
                  <a:schemeClr val="tx1"/>
                </a:solidFill>
              </a:rPr>
              <a:t>Lines should appear in the solid or round dotted style. Please avoid square dotted, dash dotted, long dashed, etc.</a:t>
            </a:r>
          </a:p>
        </p:txBody>
      </p:sp>
      <p:sp>
        <p:nvSpPr>
          <p:cNvPr id="37" name="Rectangle 36"/>
          <p:cNvSpPr/>
          <p:nvPr userDrawn="1"/>
        </p:nvSpPr>
        <p:spPr bwMode="auto">
          <a:xfrm>
            <a:off x="2919392" y="2612366"/>
            <a:ext cx="594360" cy="535310"/>
          </a:xfrm>
          <a:prstGeom prst="rect">
            <a:avLst/>
          </a:prstGeom>
          <a:solidFill>
            <a:schemeClr val="accent1"/>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rgbClr val="000000"/>
              </a:solidFill>
            </a:endParaRPr>
          </a:p>
        </p:txBody>
      </p:sp>
      <p:sp>
        <p:nvSpPr>
          <p:cNvPr id="38" name="Rectangle 37"/>
          <p:cNvSpPr/>
          <p:nvPr userDrawn="1"/>
        </p:nvSpPr>
        <p:spPr bwMode="auto">
          <a:xfrm>
            <a:off x="3683612" y="2612366"/>
            <a:ext cx="594360" cy="535310"/>
          </a:xfrm>
          <a:prstGeom prst="rect">
            <a:avLst/>
          </a:prstGeom>
          <a:gradFill flip="none" rotWithShape="1">
            <a:gsLst>
              <a:gs pos="0">
                <a:schemeClr val="accent1"/>
              </a:gs>
              <a:gs pos="100000">
                <a:schemeClr val="accent3"/>
              </a:gs>
            </a:gsLst>
            <a:lin ang="0" scaled="1"/>
            <a:tileRect/>
          </a:gra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rgbClr val="000000"/>
              </a:solidFill>
            </a:endParaRPr>
          </a:p>
        </p:txBody>
      </p:sp>
      <p:cxnSp>
        <p:nvCxnSpPr>
          <p:cNvPr id="39" name="Straight Connector 38"/>
          <p:cNvCxnSpPr/>
          <p:nvPr userDrawn="1"/>
        </p:nvCxnSpPr>
        <p:spPr>
          <a:xfrm>
            <a:off x="3513752" y="2544140"/>
            <a:ext cx="934079" cy="619280"/>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userDrawn="1"/>
        </p:nvSpPr>
        <p:spPr>
          <a:xfrm>
            <a:off x="2929888" y="3239593"/>
            <a:ext cx="583864" cy="185201"/>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sp>
        <p:nvSpPr>
          <p:cNvPr id="41" name="TextBox 40"/>
          <p:cNvSpPr txBox="1"/>
          <p:nvPr userDrawn="1"/>
        </p:nvSpPr>
        <p:spPr>
          <a:xfrm>
            <a:off x="3704604" y="3225365"/>
            <a:ext cx="573368"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42" name="Straight Connector 41"/>
          <p:cNvCxnSpPr/>
          <p:nvPr userDrawn="1"/>
        </p:nvCxnSpPr>
        <p:spPr>
          <a:xfrm>
            <a:off x="2898438" y="3916482"/>
            <a:ext cx="1463040" cy="0"/>
          </a:xfrm>
          <a:prstGeom prst="line">
            <a:avLst/>
          </a:prstGeom>
          <a:ln w="127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898438" y="4147400"/>
            <a:ext cx="1463040" cy="0"/>
          </a:xfrm>
          <a:prstGeom prst="line">
            <a:avLst/>
          </a:prstGeom>
          <a:ln w="12700">
            <a:solidFill>
              <a:schemeClr val="tx1"/>
            </a:solidFill>
            <a:prstDash val="dot"/>
            <a:tailEnd type="none" w="lg"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3257376" y="4220873"/>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cxnSp>
        <p:nvCxnSpPr>
          <p:cNvPr id="45" name="Straight Connector 44"/>
          <p:cNvCxnSpPr/>
          <p:nvPr userDrawn="1"/>
        </p:nvCxnSpPr>
        <p:spPr>
          <a:xfrm>
            <a:off x="2898438" y="4619732"/>
            <a:ext cx="1463040" cy="0"/>
          </a:xfrm>
          <a:prstGeom prst="line">
            <a:avLst/>
          </a:prstGeom>
          <a:ln w="12700">
            <a:solidFill>
              <a:schemeClr val="tx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2898438" y="4892635"/>
            <a:ext cx="1463040" cy="0"/>
          </a:xfrm>
          <a:prstGeom prst="line">
            <a:avLst/>
          </a:prstGeom>
          <a:ln w="12700">
            <a:solidFill>
              <a:schemeClr val="tx1"/>
            </a:solidFill>
            <a:prstDash val="lgDashDot"/>
            <a:tailEnd type="none" w="lg"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3297258" y="5018590"/>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48" name="Straight Connector 47"/>
          <p:cNvCxnSpPr/>
          <p:nvPr userDrawn="1"/>
        </p:nvCxnSpPr>
        <p:spPr>
          <a:xfrm>
            <a:off x="3297258" y="4451792"/>
            <a:ext cx="934079" cy="619280"/>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userDrawn="1"/>
        </p:nvSpPr>
        <p:spPr>
          <a:xfrm>
            <a:off x="4909667" y="2525845"/>
            <a:ext cx="2101882" cy="813461"/>
          </a:xfrm>
          <a:prstGeom prst="rect">
            <a:avLst/>
          </a:prstGeom>
          <a:noFill/>
        </p:spPr>
        <p:txBody>
          <a:bodyPr wrap="square" lIns="27432" tIns="27432" rIns="27432" bIns="27432" rtlCol="0" anchor="t" anchorCtr="0">
            <a:noAutofit/>
          </a:bodyPr>
          <a:lstStyle/>
          <a:p>
            <a:r>
              <a:rPr lang="en-US" sz="1200" b="1">
                <a:solidFill>
                  <a:schemeClr val="accent1"/>
                </a:solidFill>
              </a:rPr>
              <a:t>Shape Effects</a:t>
            </a:r>
          </a:p>
          <a:p>
            <a:r>
              <a:rPr lang="en-US" sz="1200">
                <a:solidFill>
                  <a:schemeClr val="tx1"/>
                </a:solidFill>
              </a:rPr>
              <a:t>Please remove/do not include shadows, reflections, glows, bevels, 3D rotations, etc.</a:t>
            </a:r>
          </a:p>
        </p:txBody>
      </p:sp>
      <p:sp>
        <p:nvSpPr>
          <p:cNvPr id="51" name="Rectangle 50"/>
          <p:cNvSpPr/>
          <p:nvPr userDrawn="1"/>
        </p:nvSpPr>
        <p:spPr bwMode="auto">
          <a:xfrm>
            <a:off x="7011549" y="2616581"/>
            <a:ext cx="597266" cy="54580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sp>
        <p:nvSpPr>
          <p:cNvPr id="52" name="Rectangle 51"/>
          <p:cNvSpPr/>
          <p:nvPr userDrawn="1"/>
        </p:nvSpPr>
        <p:spPr bwMode="auto">
          <a:xfrm>
            <a:off x="7802178" y="2616581"/>
            <a:ext cx="638417" cy="545805"/>
          </a:xfrm>
          <a:prstGeom prst="rect">
            <a:avLst/>
          </a:prstGeom>
          <a:solidFill>
            <a:schemeClr val="accent2"/>
          </a:solidFill>
          <a:ln w="12700">
            <a:noFill/>
            <a:miter lim="800000"/>
            <a:headEnd/>
            <a:tailEnd/>
          </a:ln>
          <a:effectLst>
            <a:outerShdw blurRad="50800" dist="38100" dir="2700000" algn="tl" rotWithShape="0">
              <a:srgbClr val="000000">
                <a:alpha val="43000"/>
              </a:srgb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sp>
        <p:nvSpPr>
          <p:cNvPr id="53" name="TextBox 52"/>
          <p:cNvSpPr txBox="1"/>
          <p:nvPr userDrawn="1"/>
        </p:nvSpPr>
        <p:spPr>
          <a:xfrm>
            <a:off x="7821555" y="3225365"/>
            <a:ext cx="619040"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54" name="Straight Connector 53"/>
          <p:cNvCxnSpPr/>
          <p:nvPr userDrawn="1"/>
        </p:nvCxnSpPr>
        <p:spPr>
          <a:xfrm>
            <a:off x="7702780" y="2534678"/>
            <a:ext cx="932688" cy="724243"/>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userDrawn="1"/>
        </p:nvSpPr>
        <p:spPr>
          <a:xfrm>
            <a:off x="4909667" y="3753910"/>
            <a:ext cx="2101882" cy="754886"/>
          </a:xfrm>
          <a:prstGeom prst="rect">
            <a:avLst/>
          </a:prstGeom>
          <a:noFill/>
        </p:spPr>
        <p:txBody>
          <a:bodyPr wrap="square" lIns="91440" tIns="27432" rIns="91440" bIns="27432" rtlCol="0" anchor="t" anchorCtr="0">
            <a:noAutofit/>
          </a:bodyPr>
          <a:lstStyle/>
          <a:p>
            <a:r>
              <a:rPr lang="en-US" sz="1200" b="1">
                <a:solidFill>
                  <a:schemeClr val="accent1"/>
                </a:solidFill>
              </a:rPr>
              <a:t>Shape Borders</a:t>
            </a:r>
          </a:p>
          <a:p>
            <a:r>
              <a:rPr lang="en-US" sz="1200">
                <a:solidFill>
                  <a:schemeClr val="tx1"/>
                </a:solidFill>
              </a:rPr>
              <a:t>With a solid shape, avoid a</a:t>
            </a:r>
            <a:r>
              <a:rPr lang="en-US" sz="1200" baseline="0">
                <a:solidFill>
                  <a:schemeClr val="tx1"/>
                </a:solidFill>
              </a:rPr>
              <a:t> border</a:t>
            </a:r>
            <a:r>
              <a:rPr lang="en-US" sz="1200">
                <a:solidFill>
                  <a:schemeClr val="tx1"/>
                </a:solidFill>
              </a:rPr>
              <a:t>.</a:t>
            </a:r>
          </a:p>
        </p:txBody>
      </p:sp>
      <p:sp>
        <p:nvSpPr>
          <p:cNvPr id="59" name="Rectangle 58"/>
          <p:cNvSpPr/>
          <p:nvPr userDrawn="1"/>
        </p:nvSpPr>
        <p:spPr bwMode="auto">
          <a:xfrm>
            <a:off x="7011549" y="3893381"/>
            <a:ext cx="594360" cy="37786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sp>
        <p:nvSpPr>
          <p:cNvPr id="60" name="Rectangle 59"/>
          <p:cNvSpPr/>
          <p:nvPr userDrawn="1"/>
        </p:nvSpPr>
        <p:spPr bwMode="auto">
          <a:xfrm>
            <a:off x="7846235" y="3893381"/>
            <a:ext cx="594360" cy="377865"/>
          </a:xfrm>
          <a:prstGeom prst="rect">
            <a:avLst/>
          </a:prstGeom>
          <a:solidFill>
            <a:schemeClr val="accent2"/>
          </a:solidFill>
          <a:ln w="12700">
            <a:solidFill>
              <a:schemeClr val="accent1"/>
            </a:solid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cxnSp>
        <p:nvCxnSpPr>
          <p:cNvPr id="61" name="Straight Connector 60"/>
          <p:cNvCxnSpPr/>
          <p:nvPr userDrawn="1"/>
        </p:nvCxnSpPr>
        <p:spPr>
          <a:xfrm>
            <a:off x="7702780" y="3772673"/>
            <a:ext cx="934079" cy="619280"/>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7011554" y="4309367"/>
            <a:ext cx="594355" cy="199429"/>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sp>
        <p:nvSpPr>
          <p:cNvPr id="63" name="TextBox 62"/>
          <p:cNvSpPr txBox="1"/>
          <p:nvPr userDrawn="1"/>
        </p:nvSpPr>
        <p:spPr>
          <a:xfrm>
            <a:off x="7825697" y="4309367"/>
            <a:ext cx="614898"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spTree>
    <p:extLst>
      <p:ext uri="{BB962C8B-B14F-4D97-AF65-F5344CB8AC3E}">
        <p14:creationId xmlns:p14="http://schemas.microsoft.com/office/powerpoint/2010/main" val="3717284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7" name="Picture 6" descr="EMWD_PPT_Waves_Divid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94632"/>
            <a:ext cx="9144000" cy="2563368"/>
          </a:xfrm>
          <a:prstGeom prst="rect">
            <a:avLst/>
          </a:prstGeom>
        </p:spPr>
      </p:pic>
      <p:sp>
        <p:nvSpPr>
          <p:cNvPr id="2" name="Title 1"/>
          <p:cNvSpPr>
            <a:spLocks noGrp="1"/>
          </p:cNvSpPr>
          <p:nvPr>
            <p:ph type="title" hasCustomPrompt="1"/>
          </p:nvPr>
        </p:nvSpPr>
        <p:spPr>
          <a:xfrm>
            <a:off x="722313" y="1924153"/>
            <a:ext cx="7772400" cy="857794"/>
          </a:xfrm>
        </p:spPr>
        <p:txBody>
          <a:bodyPr anchor="t" anchorCtr="0">
            <a:noAutofit/>
          </a:bodyPr>
          <a:lstStyle>
            <a:lvl1pPr algn="l">
              <a:defRPr sz="3200" b="0" cap="none"/>
            </a:lvl1pPr>
          </a:lstStyle>
          <a:p>
            <a:br>
              <a:rPr lang="en-US"/>
            </a:br>
            <a:endParaRPr lang="en-US"/>
          </a:p>
        </p:txBody>
      </p:sp>
      <p:pic>
        <p:nvPicPr>
          <p:cNvPr id="10" name="Picture 9"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2271" y="333521"/>
            <a:ext cx="1403226" cy="1054955"/>
          </a:xfrm>
          <a:prstGeom prst="rect">
            <a:avLst/>
          </a:prstGeom>
        </p:spPr>
      </p:pic>
      <p:sp>
        <p:nvSpPr>
          <p:cNvPr id="3" name="TextBox 2"/>
          <p:cNvSpPr txBox="1"/>
          <p:nvPr userDrawn="1"/>
        </p:nvSpPr>
        <p:spPr>
          <a:xfrm>
            <a:off x="722313" y="3008167"/>
            <a:ext cx="5600995" cy="369332"/>
          </a:xfrm>
          <a:prstGeom prst="rect">
            <a:avLst/>
          </a:prstGeom>
          <a:noFill/>
        </p:spPr>
        <p:txBody>
          <a:bodyPr wrap="square" rtlCol="0">
            <a:spAutoFit/>
          </a:bodyPr>
          <a:lstStyle/>
          <a:p>
            <a:endParaRPr lang="en-US"/>
          </a:p>
        </p:txBody>
      </p:sp>
      <p:sp>
        <p:nvSpPr>
          <p:cNvPr id="8" name="Title 1"/>
          <p:cNvSpPr txBox="1">
            <a:spLocks/>
          </p:cNvSpPr>
          <p:nvPr userDrawn="1"/>
        </p:nvSpPr>
        <p:spPr>
          <a:xfrm>
            <a:off x="722313" y="2978103"/>
            <a:ext cx="7772400" cy="857794"/>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200" b="0" kern="1200" cap="none">
                <a:solidFill>
                  <a:schemeClr val="tx1"/>
                </a:solidFill>
                <a:latin typeface="+mj-lt"/>
                <a:ea typeface="+mj-ea"/>
                <a:cs typeface="+mj-cs"/>
              </a:defRPr>
            </a:lvl1pPr>
          </a:lstStyle>
          <a:p>
            <a:br>
              <a:rPr lang="en-US"/>
            </a:br>
            <a:endParaRPr lang="en-US"/>
          </a:p>
        </p:txBody>
      </p:sp>
      <p:sp>
        <p:nvSpPr>
          <p:cNvPr id="6" name="Text Placeholder 5"/>
          <p:cNvSpPr>
            <a:spLocks noGrp="1"/>
          </p:cNvSpPr>
          <p:nvPr>
            <p:ph type="body" sz="quarter" idx="10"/>
          </p:nvPr>
        </p:nvSpPr>
        <p:spPr>
          <a:xfrm>
            <a:off x="722313" y="2806022"/>
            <a:ext cx="7065962" cy="1488610"/>
          </a:xfrm>
        </p:spPr>
        <p:txBody>
          <a:bodyPr/>
          <a:lstStyle>
            <a:lvl1pPr marL="0" indent="0">
              <a:spcBef>
                <a:spcPts val="0"/>
              </a:spcBef>
              <a:buNone/>
              <a:defRPr sz="1800"/>
            </a:lvl1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87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Shape 44"/>
        <p:cNvGrpSpPr/>
        <p:nvPr/>
      </p:nvGrpSpPr>
      <p:grpSpPr>
        <a:xfrm>
          <a:off x="0" y="0"/>
          <a:ext cx="0" cy="0"/>
          <a:chOff x="0" y="0"/>
          <a:chExt cx="0" cy="0"/>
        </a:xfrm>
      </p:grpSpPr>
      <p:sp>
        <p:nvSpPr>
          <p:cNvPr id="45" name="Shape 45"/>
          <p:cNvSpPr txBox="1">
            <a:spLocks noGrp="1"/>
          </p:cNvSpPr>
          <p:nvPr>
            <p:ph type="ctrTitle"/>
          </p:nvPr>
        </p:nvSpPr>
        <p:spPr>
          <a:xfrm>
            <a:off x="4800600" y="4624668"/>
            <a:ext cx="4038600" cy="93345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2800"/>
              <a:buFont typeface="Rockwell"/>
              <a:buNone/>
              <a:defRPr sz="28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subTitle" idx="1"/>
          </p:nvPr>
        </p:nvSpPr>
        <p:spPr>
          <a:xfrm>
            <a:off x="4800600" y="5562599"/>
            <a:ext cx="4038600" cy="748553"/>
          </a:xfrm>
          <a:prstGeom prst="rect">
            <a:avLst/>
          </a:prstGeom>
          <a:noFill/>
          <a:ln>
            <a:noFill/>
          </a:ln>
        </p:spPr>
        <p:txBody>
          <a:bodyPr spcFirstLastPara="1" wrap="square" lIns="91425" tIns="91425" rIns="91425" bIns="91425" anchor="t" anchorCtr="0"/>
          <a:lstStyle>
            <a:lvl1pPr marR="0" lvl="0" algn="l" rtl="0">
              <a:spcBef>
                <a:spcPts val="3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1pPr>
            <a:lvl2pPr marR="0" lvl="1"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R="0" lvl="2"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3pPr>
            <a:lvl4pPr marR="0" lvl="3"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4pPr>
            <a:lvl5pPr marR="0" lvl="4"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5pPr>
            <a:lvl6pPr marR="0" lvl="5"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6pPr>
            <a:lvl7pPr marR="0" lvl="6"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7pPr>
            <a:lvl8pPr marR="0" lvl="7"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8pPr>
            <a:lvl9pPr marR="0" lvl="8"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9pPr>
          </a:lstStyle>
          <a:p>
            <a:endParaRPr/>
          </a:p>
        </p:txBody>
      </p:sp>
      <p:sp>
        <p:nvSpPr>
          <p:cNvPr id="47" name="Shape 47"/>
          <p:cNvSpPr txBox="1">
            <a:spLocks noGrp="1"/>
          </p:cNvSpPr>
          <p:nvPr>
            <p:ph type="dt" idx="10"/>
          </p:nvPr>
        </p:nvSpPr>
        <p:spPr>
          <a:xfrm>
            <a:off x="4800600" y="6425640"/>
            <a:ext cx="123264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8" name="Shape 48"/>
          <p:cNvSpPr txBox="1">
            <a:spLocks noGrp="1"/>
          </p:cNvSpPr>
          <p:nvPr>
            <p:ph type="ftr" idx="11"/>
          </p:nvPr>
        </p:nvSpPr>
        <p:spPr>
          <a:xfrm>
            <a:off x="6311153" y="6425640"/>
            <a:ext cx="2617694"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9" name="Shape 49"/>
          <p:cNvSpPr/>
          <p:nvPr/>
        </p:nvSpPr>
        <p:spPr>
          <a:xfrm>
            <a:off x="282575" y="228600"/>
            <a:ext cx="4235450" cy="41879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0" name="Shape 50"/>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1" name="Shape 51"/>
          <p:cNvSpPr/>
          <p:nvPr/>
        </p:nvSpPr>
        <p:spPr>
          <a:xfrm>
            <a:off x="4624388" y="237744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2" name="Shape 52"/>
          <p:cNvSpPr>
            <a:spLocks noGrp="1"/>
          </p:cNvSpPr>
          <p:nvPr>
            <p:ph type="pic" idx="2"/>
          </p:nvPr>
        </p:nvSpPr>
        <p:spPr>
          <a:xfrm>
            <a:off x="4624388"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3" name="Shape 53"/>
          <p:cNvSpPr>
            <a:spLocks noGrp="1"/>
          </p:cNvSpPr>
          <p:nvPr>
            <p:ph type="pic" idx="3"/>
          </p:nvPr>
        </p:nvSpPr>
        <p:spPr>
          <a:xfrm>
            <a:off x="6802438" y="237744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4" name="Shape 54"/>
          <p:cNvSpPr txBox="1">
            <a:spLocks noGrp="1"/>
          </p:cNvSpPr>
          <p:nvPr>
            <p:ph type="body" idx="4"/>
          </p:nvPr>
        </p:nvSpPr>
        <p:spPr>
          <a:xfrm>
            <a:off x="857250" y="1779494"/>
            <a:ext cx="3086100" cy="2040905"/>
          </a:xfrm>
          <a:prstGeom prst="rect">
            <a:avLst/>
          </a:prstGeom>
          <a:noFill/>
          <a:ln>
            <a:noFill/>
          </a:ln>
        </p:spPr>
        <p:txBody>
          <a:bodyPr spcFirstLastPara="1" wrap="square" lIns="91425" tIns="91425" rIns="91425" bIns="91425" anchor="t" anchorCtr="0"/>
          <a:lstStyle>
            <a:lvl1pPr marL="457200" marR="0" lvl="0" indent="-228600" algn="ctr" rtl="0">
              <a:spcBef>
                <a:spcPts val="600"/>
              </a:spcBef>
              <a:spcAft>
                <a:spcPts val="0"/>
              </a:spcAft>
              <a:buClr>
                <a:schemeClr val="accent1"/>
              </a:buClr>
              <a:buSzPts val="3450"/>
              <a:buFont typeface="Noto Sans Symbols"/>
              <a:buNone/>
              <a:defRPr sz="4600" b="0" i="0" u="none" strike="noStrike" cap="none">
                <a:solidFill>
                  <a:schemeClr val="lt1"/>
                </a:solidFill>
                <a:latin typeface="Rockwell"/>
                <a:ea typeface="Rockwell"/>
                <a:cs typeface="Rockwell"/>
                <a:sym typeface="Rockwell"/>
              </a:defRPr>
            </a:lvl1pPr>
            <a:lvl2pPr marL="914400" marR="0" lvl="1" indent="-285750" algn="l" rtl="0">
              <a:spcBef>
                <a:spcPts val="600"/>
              </a:spcBef>
              <a:spcAft>
                <a:spcPts val="0"/>
              </a:spcAft>
              <a:buClr>
                <a:srgbClr val="B86EB8"/>
              </a:buClr>
              <a:buSzPts val="900"/>
              <a:buFont typeface="Noto Sans Symbols"/>
              <a:buChar char="■"/>
              <a:defRPr sz="1200" b="0" i="0" u="none" strike="noStrike" cap="none">
                <a:solidFill>
                  <a:srgbClr val="595959"/>
                </a:solidFill>
                <a:latin typeface="Rockwell"/>
                <a:ea typeface="Rockwell"/>
                <a:cs typeface="Rockwell"/>
                <a:sym typeface="Rockwell"/>
              </a:defRPr>
            </a:lvl2pPr>
            <a:lvl3pPr marL="1371600" marR="0" lvl="2" indent="-276225" algn="l" rtl="0">
              <a:spcBef>
                <a:spcPts val="600"/>
              </a:spcBef>
              <a:spcAft>
                <a:spcPts val="0"/>
              </a:spcAft>
              <a:buClr>
                <a:schemeClr val="accent1"/>
              </a:buClr>
              <a:buSzPts val="750"/>
              <a:buFont typeface="Noto Sans Symbols"/>
              <a:buChar char="■"/>
              <a:defRPr sz="1000" b="0" i="0" u="none" strike="noStrike" cap="none">
                <a:solidFill>
                  <a:srgbClr val="595959"/>
                </a:solidFill>
                <a:latin typeface="Rockwell"/>
                <a:ea typeface="Rockwell"/>
                <a:cs typeface="Rockwell"/>
                <a:sym typeface="Rockwell"/>
              </a:defRPr>
            </a:lvl3pPr>
            <a:lvl4pPr marL="1828800" marR="0" lvl="3" indent="-271462" algn="l" rtl="0">
              <a:spcBef>
                <a:spcPts val="600"/>
              </a:spcBef>
              <a:spcAft>
                <a:spcPts val="0"/>
              </a:spcAft>
              <a:buClr>
                <a:srgbClr val="B86EB8"/>
              </a:buClr>
              <a:buSzPts val="675"/>
              <a:buFont typeface="Noto Sans Symbols"/>
              <a:buChar char="■"/>
              <a:defRPr sz="900" b="0" i="0" u="none" strike="noStrike" cap="none">
                <a:solidFill>
                  <a:srgbClr val="595959"/>
                </a:solidFill>
                <a:latin typeface="Rockwell"/>
                <a:ea typeface="Rockwell"/>
                <a:cs typeface="Rockwell"/>
                <a:sym typeface="Rockwell"/>
              </a:defRPr>
            </a:lvl4pPr>
            <a:lvl5pPr marL="2286000" marR="0" lvl="4" indent="-271462" algn="l" rtl="0">
              <a:spcBef>
                <a:spcPts val="600"/>
              </a:spcBef>
              <a:spcAft>
                <a:spcPts val="0"/>
              </a:spcAft>
              <a:buClr>
                <a:schemeClr val="accent1"/>
              </a:buClr>
              <a:buSzPts val="675"/>
              <a:buFont typeface="Noto Sans Symbols"/>
              <a:buChar char="■"/>
              <a:defRPr sz="9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5" name="Shape 55"/>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6"/>
        <p:cNvGrpSpPr/>
        <p:nvPr/>
      </p:nvGrpSpPr>
      <p:grpSpPr>
        <a:xfrm>
          <a:off x="0" y="0"/>
          <a:ext cx="0" cy="0"/>
          <a:chOff x="0" y="0"/>
          <a:chExt cx="0" cy="0"/>
        </a:xfrm>
      </p:grpSpPr>
      <p:sp>
        <p:nvSpPr>
          <p:cNvPr id="57" name="Shape 57"/>
          <p:cNvSpPr/>
          <p:nvPr/>
        </p:nvSpPr>
        <p:spPr>
          <a:xfrm>
            <a:off x="658907" y="228600"/>
            <a:ext cx="8200930"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8" name="Shape 58"/>
          <p:cNvSpPr txBox="1">
            <a:spLocks noGrp="1"/>
          </p:cNvSpPr>
          <p:nvPr>
            <p:ph type="title"/>
          </p:nvPr>
        </p:nvSpPr>
        <p:spPr>
          <a:xfrm>
            <a:off x="2286000" y="3124200"/>
            <a:ext cx="5638800" cy="136207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Shape 59"/>
          <p:cNvSpPr txBox="1">
            <a:spLocks noGrp="1"/>
          </p:cNvSpPr>
          <p:nvPr>
            <p:ph type="body" idx="1"/>
          </p:nvPr>
        </p:nvSpPr>
        <p:spPr>
          <a:xfrm>
            <a:off x="2286000" y="4495800"/>
            <a:ext cx="5638800" cy="1500187"/>
          </a:xfrm>
          <a:prstGeom prst="rect">
            <a:avLst/>
          </a:prstGeom>
          <a:noFill/>
          <a:ln>
            <a:noFill/>
          </a:ln>
        </p:spPr>
        <p:txBody>
          <a:bodyPr spcFirstLastPara="1" wrap="square" lIns="91425" tIns="91425" rIns="91425" bIns="91425" anchor="t" anchorCtr="0"/>
          <a:lstStyle>
            <a:lvl1pPr marL="457200" marR="0" lvl="0" indent="-228600" algn="l" rtl="0">
              <a:spcBef>
                <a:spcPts val="3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1200"/>
              <a:buFont typeface="Noto Sans Symbols"/>
              <a:buNone/>
              <a:defRPr sz="1600" b="0" i="0" u="none" strike="noStrike" cap="none">
                <a:solidFill>
                  <a:srgbClr val="888888"/>
                </a:solidFill>
                <a:latin typeface="Rockwell"/>
                <a:ea typeface="Rockwell"/>
                <a:cs typeface="Rockwell"/>
                <a:sym typeface="Rockwell"/>
              </a:defRPr>
            </a:lvl3pPr>
            <a:lvl4pPr marL="1828800" marR="0" lvl="3" indent="-228600" algn="l" rtl="0">
              <a:spcBef>
                <a:spcPts val="60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5pPr>
            <a:lvl6pPr marL="2743200" marR="0" lvl="5" indent="-228600" algn="l" rtl="0">
              <a:spcBef>
                <a:spcPts val="28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6pPr>
            <a:lvl7pPr marL="3200400" marR="0" lvl="6" indent="-228600" algn="l" rtl="0">
              <a:spcBef>
                <a:spcPts val="28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7pPr>
            <a:lvl8pPr marL="3657600" marR="0" lvl="7" indent="-228600" algn="l" rtl="0">
              <a:spcBef>
                <a:spcPts val="28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8pPr>
            <a:lvl9pPr marL="4114800" marR="0" lvl="8" indent="-228600" algn="l" rtl="0">
              <a:spcBef>
                <a:spcPts val="28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9pPr>
          </a:lstStyle>
          <a:p>
            <a:endParaRPr/>
          </a:p>
        </p:txBody>
      </p:sp>
      <p:sp>
        <p:nvSpPr>
          <p:cNvPr id="60" name="Shape 60"/>
          <p:cNvSpPr txBox="1">
            <a:spLocks noGrp="1"/>
          </p:cNvSpPr>
          <p:nvPr>
            <p:ph type="dt" idx="10"/>
          </p:nvPr>
        </p:nvSpPr>
        <p:spPr>
          <a:xfrm>
            <a:off x="658906" y="6248774"/>
            <a:ext cx="14746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61" name="Shape 61"/>
          <p:cNvSpPr txBox="1">
            <a:spLocks noGrp="1"/>
          </p:cNvSpPr>
          <p:nvPr>
            <p:ph type="ftr" idx="11"/>
          </p:nvPr>
        </p:nvSpPr>
        <p:spPr>
          <a:xfrm>
            <a:off x="2286000" y="6248774"/>
            <a:ext cx="5638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62" name="Shape 62"/>
          <p:cNvSpPr txBox="1">
            <a:spLocks noGrp="1"/>
          </p:cNvSpPr>
          <p:nvPr>
            <p:ph type="sldNum" idx="12"/>
          </p:nvPr>
        </p:nvSpPr>
        <p:spPr>
          <a:xfrm>
            <a:off x="8305800" y="624877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63" name="Shape 63"/>
          <p:cNvSpPr txBox="1"/>
          <p:nvPr/>
        </p:nvSpPr>
        <p:spPr>
          <a:xfrm>
            <a:off x="2003612" y="3110754"/>
            <a:ext cx="260909" cy="61555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000" b="1">
                <a:solidFill>
                  <a:srgbClr val="B86EB8"/>
                </a:solidFill>
                <a:latin typeface="Rockwell"/>
                <a:ea typeface="Rockwell"/>
                <a:cs typeface="Rockwell"/>
                <a:sym typeface="Rockwell"/>
              </a:rPr>
              <a:t>+</a:t>
            </a:r>
            <a:endParaRPr/>
          </a:p>
        </p:txBody>
      </p:sp>
      <p:sp>
        <p:nvSpPr>
          <p:cNvPr id="64" name="Shape 64"/>
          <p:cNvSpPr/>
          <p:nvPr/>
        </p:nvSpPr>
        <p:spPr>
          <a:xfrm>
            <a:off x="285750" y="228600"/>
            <a:ext cx="212725" cy="634523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Shape 86"/>
        <p:cNvGrpSpPr/>
        <p:nvPr/>
      </p:nvGrpSpPr>
      <p:grpSpPr>
        <a:xfrm>
          <a:off x="0" y="0"/>
          <a:ext cx="0" cy="0"/>
          <a:chOff x="0" y="0"/>
          <a:chExt cx="0" cy="0"/>
        </a:xfrm>
      </p:grpSpPr>
      <p:sp>
        <p:nvSpPr>
          <p:cNvPr id="87" name="Shape 87"/>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88" name="Shape 88"/>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Shape 89"/>
          <p:cNvSpPr txBox="1">
            <a:spLocks noGrp="1"/>
          </p:cNvSpPr>
          <p:nvPr>
            <p:ph type="body" idx="1"/>
          </p:nvPr>
        </p:nvSpPr>
        <p:spPr>
          <a:xfrm>
            <a:off x="498517" y="1985963"/>
            <a:ext cx="7569157"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90" name="Shape 9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1" name="Shape 9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2" name="Shape 92"/>
          <p:cNvSpPr txBox="1">
            <a:spLocks noGrp="1"/>
          </p:cNvSpPr>
          <p:nvPr>
            <p:ph type="body" idx="2"/>
          </p:nvPr>
        </p:nvSpPr>
        <p:spPr>
          <a:xfrm>
            <a:off x="498517" y="4164965"/>
            <a:ext cx="7569157"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93" name="Shape 93"/>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94" name="Shape 94"/>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 Content">
    <p:spTree>
      <p:nvGrpSpPr>
        <p:cNvPr id="1" name="Shape 95"/>
        <p:cNvGrpSpPr/>
        <p:nvPr/>
      </p:nvGrpSpPr>
      <p:grpSpPr>
        <a:xfrm>
          <a:off x="0" y="0"/>
          <a:ext cx="0" cy="0"/>
          <a:chOff x="0" y="0"/>
          <a:chExt cx="0" cy="0"/>
        </a:xfrm>
      </p:grpSpPr>
      <p:sp>
        <p:nvSpPr>
          <p:cNvPr id="96" name="Shape 96"/>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97" name="Shape 97"/>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98" name="Shape 98"/>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Shape 99"/>
          <p:cNvSpPr txBox="1">
            <a:spLocks noGrp="1"/>
          </p:cNvSpPr>
          <p:nvPr>
            <p:ph type="body" idx="1"/>
          </p:nvPr>
        </p:nvSpPr>
        <p:spPr>
          <a:xfrm>
            <a:off x="4410075" y="1985963"/>
            <a:ext cx="3657600"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0" name="Shape 10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01" name="Shape 10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02" name="Shape 10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03" name="Shape 103"/>
          <p:cNvSpPr txBox="1">
            <a:spLocks noGrp="1"/>
          </p:cNvSpPr>
          <p:nvPr>
            <p:ph type="body" idx="2"/>
          </p:nvPr>
        </p:nvSpPr>
        <p:spPr>
          <a:xfrm>
            <a:off x="498518" y="1985963"/>
            <a:ext cx="3657600" cy="414020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4" name="Shape 104"/>
          <p:cNvSpPr txBox="1">
            <a:spLocks noGrp="1"/>
          </p:cNvSpPr>
          <p:nvPr>
            <p:ph type="body" idx="3"/>
          </p:nvPr>
        </p:nvSpPr>
        <p:spPr>
          <a:xfrm>
            <a:off x="4410075" y="4169664"/>
            <a:ext cx="3657600"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p:spTree>
      <p:nvGrpSpPr>
        <p:cNvPr id="1" name="Shape 116"/>
        <p:cNvGrpSpPr/>
        <p:nvPr/>
      </p:nvGrpSpPr>
      <p:grpSpPr>
        <a:xfrm>
          <a:off x="0" y="0"/>
          <a:ext cx="0" cy="0"/>
          <a:chOff x="0" y="0"/>
          <a:chExt cx="0" cy="0"/>
        </a:xfrm>
      </p:grpSpPr>
      <p:sp>
        <p:nvSpPr>
          <p:cNvPr id="117" name="Shape 117"/>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18" name="Shape 118"/>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119" name="Shape 119"/>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 name="Shape 12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21" name="Shape 12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22" name="Shape 12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8"/>
        <p:cNvGrpSpPr/>
        <p:nvPr/>
      </p:nvGrpSpPr>
      <p:grpSpPr>
        <a:xfrm>
          <a:off x="0" y="0"/>
          <a:ext cx="0" cy="0"/>
          <a:chOff x="0" y="0"/>
          <a:chExt cx="0" cy="0"/>
        </a:xfrm>
      </p:grpSpPr>
      <p:sp>
        <p:nvSpPr>
          <p:cNvPr id="129" name="Shape 129"/>
          <p:cNvSpPr/>
          <p:nvPr/>
        </p:nvSpPr>
        <p:spPr>
          <a:xfrm>
            <a:off x="282575" y="228600"/>
            <a:ext cx="3451225"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30" name="Shape 130"/>
          <p:cNvSpPr txBox="1">
            <a:spLocks noGrp="1"/>
          </p:cNvSpPr>
          <p:nvPr>
            <p:ph type="title"/>
          </p:nvPr>
        </p:nvSpPr>
        <p:spPr>
          <a:xfrm>
            <a:off x="380555" y="2571750"/>
            <a:ext cx="3255264"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Shape 131"/>
          <p:cNvSpPr txBox="1">
            <a:spLocks noGrp="1"/>
          </p:cNvSpPr>
          <p:nvPr>
            <p:ph type="body" idx="1"/>
          </p:nvPr>
        </p:nvSpPr>
        <p:spPr>
          <a:xfrm>
            <a:off x="4168775" y="273050"/>
            <a:ext cx="4597399" cy="5853113"/>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23850" algn="l" rtl="0">
              <a:spcBef>
                <a:spcPts val="400"/>
              </a:spcBef>
              <a:spcAft>
                <a:spcPts val="0"/>
              </a:spcAft>
              <a:buClr>
                <a:srgbClr val="B86EB8"/>
              </a:buClr>
              <a:buSzPts val="1500"/>
              <a:buFont typeface="Noto Sans Symbols"/>
              <a:buChar char="■"/>
              <a:defRPr sz="2000" b="0" i="0" u="none" strike="noStrike" cap="none">
                <a:solidFill>
                  <a:srgbClr val="595959"/>
                </a:solidFill>
                <a:latin typeface="Rockwell"/>
                <a:ea typeface="Rockwell"/>
                <a:cs typeface="Rockwell"/>
                <a:sym typeface="Rockwell"/>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7pPr>
            <a:lvl8pPr marL="3657600" marR="0" lvl="7" indent="-323850" algn="l" rtl="0">
              <a:spcBef>
                <a:spcPts val="400"/>
              </a:spcBef>
              <a:spcAft>
                <a:spcPts val="0"/>
              </a:spcAft>
              <a:buClr>
                <a:srgbClr val="B86EB8"/>
              </a:buClr>
              <a:buSzPts val="1500"/>
              <a:buFont typeface="Noto Sans Symbols"/>
              <a:buChar char="■"/>
              <a:defRPr sz="2000" b="0" i="0" u="none" strike="noStrike" cap="none">
                <a:solidFill>
                  <a:srgbClr val="595959"/>
                </a:solidFill>
                <a:latin typeface="Rockwell"/>
                <a:ea typeface="Rockwell"/>
                <a:cs typeface="Rockwell"/>
                <a:sym typeface="Rockwell"/>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9pPr>
          </a:lstStyle>
          <a:p>
            <a:endParaRPr/>
          </a:p>
        </p:txBody>
      </p:sp>
      <p:sp>
        <p:nvSpPr>
          <p:cNvPr id="132" name="Shape 132"/>
          <p:cNvSpPr txBox="1">
            <a:spLocks noGrp="1"/>
          </p:cNvSpPr>
          <p:nvPr>
            <p:ph type="body" idx="2"/>
          </p:nvPr>
        </p:nvSpPr>
        <p:spPr>
          <a:xfrm>
            <a:off x="381093" y="3733800"/>
            <a:ext cx="3255264" cy="239236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33" name="Shape 133"/>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4" name="Shape 134"/>
          <p:cNvSpPr txBox="1">
            <a:spLocks noGrp="1"/>
          </p:cNvSpPr>
          <p:nvPr>
            <p:ph type="ftr" idx="11"/>
          </p:nvPr>
        </p:nvSpPr>
        <p:spPr>
          <a:xfrm>
            <a:off x="3859305" y="6423585"/>
            <a:ext cx="3316941"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5" name="Shape 135"/>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2" name="Shape 12"/>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 name="Shape 13"/>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 name="Shape 14"/>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lt1"/>
                </a:solidFill>
                <a:latin typeface="Rockwell"/>
                <a:ea typeface="Rockwell"/>
                <a:cs typeface="Rockwell"/>
                <a:sym typeface="Rockwell"/>
              </a:rPr>
              <a:t>‹#›</a:t>
            </a:fld>
            <a:endParaRPr sz="1400" b="0" i="0" u="none" strike="noStrike" cap="none">
              <a:solidFill>
                <a:schemeClr val="lt1"/>
              </a:solidFill>
              <a:latin typeface="Rockwell"/>
              <a:ea typeface="Rockwell"/>
              <a:cs typeface="Rockwell"/>
              <a:sym typeface="Rockwe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8"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8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7198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180618"/>
            <a:ext cx="8229600" cy="494554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p:nvSpPr>
        <p:spPr>
          <a:xfrm>
            <a:off x="457200" y="6356350"/>
            <a:ext cx="1866550" cy="365125"/>
          </a:xfrm>
          <a:prstGeom prst="rect">
            <a:avLst/>
          </a:prstGeom>
          <a:noFill/>
        </p:spPr>
        <p:txBody>
          <a:bodyPr wrap="square" rtlCol="0" anchor="ct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DB88D2D2-901D-4194-BBD8-A32A9AFEA555}" type="slidenum">
              <a:rPr lang="en-US" sz="1200" b="1" smtClean="0">
                <a:solidFill>
                  <a:schemeClr val="accent1"/>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200" b="1">
                <a:solidFill>
                  <a:schemeClr val="accent1"/>
                </a:solidFill>
              </a:rPr>
              <a:t>    |    </a:t>
            </a:r>
            <a:r>
              <a:rPr lang="en-US" sz="1200" b="0">
                <a:solidFill>
                  <a:schemeClr val="accent1"/>
                </a:solidFill>
              </a:rPr>
              <a:t>emwd.org</a:t>
            </a:r>
          </a:p>
        </p:txBody>
      </p:sp>
    </p:spTree>
    <p:extLst>
      <p:ext uri="{BB962C8B-B14F-4D97-AF65-F5344CB8AC3E}">
        <p14:creationId xmlns:p14="http://schemas.microsoft.com/office/powerpoint/2010/main" val="381588838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subTitle" idx="1"/>
          </p:nvPr>
        </p:nvSpPr>
        <p:spPr>
          <a:xfrm flipH="1">
            <a:off x="375931" y="5915718"/>
            <a:ext cx="8768069" cy="7457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350"/>
              <a:buFont typeface="Noto Sans Symbols"/>
              <a:buNone/>
            </a:pPr>
            <a:r>
              <a:rPr lang="en-US" sz="1800" b="1" i="0" u="none" strike="noStrike" cap="none" dirty="0">
                <a:solidFill>
                  <a:srgbClr val="888888"/>
                </a:solidFill>
                <a:latin typeface="Rockwell"/>
                <a:ea typeface="Rockwell"/>
                <a:cs typeface="Rockwell"/>
                <a:sym typeface="Rockwell"/>
              </a:rPr>
              <a:t>Central Coast Chapter Meeting</a:t>
            </a:r>
            <a:endParaRPr dirty="0"/>
          </a:p>
          <a:p>
            <a:pPr marL="0" indent="0">
              <a:buSzPts val="1350"/>
            </a:pPr>
            <a:r>
              <a:rPr lang="en-US" sz="1800" b="1" dirty="0"/>
              <a:t>July 25, 2024</a:t>
            </a:r>
            <a:endParaRPr sz="1800" b="1" i="0" u="none" strike="noStrike" cap="none" dirty="0">
              <a:solidFill>
                <a:srgbClr val="888888"/>
              </a:solidFill>
              <a:latin typeface="Rockwell"/>
              <a:ea typeface="Rockwell"/>
              <a:cs typeface="Rockwell"/>
              <a:sym typeface="Rockwell"/>
            </a:endParaRPr>
          </a:p>
        </p:txBody>
      </p:sp>
      <p:pic>
        <p:nvPicPr>
          <p:cNvPr id="212" name="Shape 212"/>
          <p:cNvPicPr preferRelativeResize="0"/>
          <p:nvPr/>
        </p:nvPicPr>
        <p:blipFill rotWithShape="1">
          <a:blip r:embed="rId3">
            <a:alphaModFix/>
          </a:blip>
          <a:srcRect/>
          <a:stretch/>
        </p:blipFill>
        <p:spPr>
          <a:xfrm>
            <a:off x="0" y="4417899"/>
            <a:ext cx="6023295" cy="1580229"/>
          </a:xfrm>
          <a:prstGeom prst="rect">
            <a:avLst/>
          </a:prstGeom>
          <a:noFill/>
          <a:ln>
            <a:noFill/>
          </a:ln>
        </p:spPr>
      </p:pic>
      <p:pic>
        <p:nvPicPr>
          <p:cNvPr id="213" name="Shape 213" descr="central-coast"/>
          <p:cNvPicPr preferRelativeResize="0"/>
          <p:nvPr/>
        </p:nvPicPr>
        <p:blipFill rotWithShape="1">
          <a:blip r:embed="rId4">
            <a:alphaModFix/>
          </a:blip>
          <a:srcRect/>
          <a:stretch/>
        </p:blipFill>
        <p:spPr>
          <a:xfrm>
            <a:off x="4628561" y="2372282"/>
            <a:ext cx="2045617" cy="20456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Leg/Reg/Funding Updates</a:t>
            </a:r>
          </a:p>
        </p:txBody>
      </p:sp>
      <p:sp>
        <p:nvSpPr>
          <p:cNvPr id="5" name="Text Placeholder 4">
            <a:extLst>
              <a:ext uri="{FF2B5EF4-FFF2-40B4-BE49-F238E27FC236}">
                <a16:creationId xmlns:a16="http://schemas.microsoft.com/office/drawing/2014/main" id="{A952EC85-8F3F-FD84-8CE2-4523751E329E}"/>
              </a:ext>
            </a:extLst>
          </p:cNvPr>
          <p:cNvSpPr>
            <a:spLocks noGrp="1"/>
          </p:cNvSpPr>
          <p:nvPr>
            <p:ph type="body" idx="1"/>
          </p:nvPr>
        </p:nvSpPr>
        <p:spPr>
          <a:xfrm>
            <a:off x="498473" y="984028"/>
            <a:ext cx="7556313" cy="4144963"/>
          </a:xfrm>
        </p:spPr>
        <p:txBody>
          <a:bodyPr/>
          <a:lstStyle/>
          <a:p>
            <a:r>
              <a:rPr lang="en-US" b="1" dirty="0"/>
              <a:t>SWRCB Budget</a:t>
            </a:r>
          </a:p>
          <a:p>
            <a:pPr lvl="1"/>
            <a:r>
              <a:rPr lang="en-US" dirty="0"/>
              <a:t>$74.5M approved for Water Recycling Funding Program (WRFP) for FY 24/25</a:t>
            </a:r>
          </a:p>
          <a:p>
            <a:r>
              <a:rPr lang="en-US" b="1" dirty="0"/>
              <a:t>State Revolving Fund Updates</a:t>
            </a:r>
          </a:p>
          <a:p>
            <a:pPr lvl="1"/>
            <a:r>
              <a:rPr lang="en-US" dirty="0"/>
              <a:t>Board wants to update policy documents this year</a:t>
            </a:r>
          </a:p>
          <a:p>
            <a:pPr lvl="2"/>
            <a:r>
              <a:rPr lang="en-US" dirty="0"/>
              <a:t>Scoring criteria to be reviewed</a:t>
            </a:r>
          </a:p>
          <a:p>
            <a:pPr lvl="1"/>
            <a:r>
              <a:rPr lang="en-US" dirty="0"/>
              <a:t>Provide comments now, process to begin at end of summer</a:t>
            </a:r>
          </a:p>
          <a:p>
            <a:r>
              <a:rPr lang="en-US" b="1" dirty="0"/>
              <a:t>SWRCB- Recycled Water Permit Fees</a:t>
            </a:r>
          </a:p>
          <a:p>
            <a:pPr lvl="1"/>
            <a:r>
              <a:rPr lang="en-US" dirty="0"/>
              <a:t>Additional fees for staff time on permits with RW components </a:t>
            </a:r>
          </a:p>
          <a:p>
            <a:pPr lvl="1"/>
            <a:r>
              <a:rPr lang="en-US" dirty="0"/>
              <a:t>WRCA submitted comments and recent workshops were held in June &amp; July</a:t>
            </a:r>
          </a:p>
          <a:p>
            <a:r>
              <a:rPr lang="en-US" b="1" dirty="0"/>
              <a:t>SWRCB- Making Conservation a CA Way of Life</a:t>
            </a:r>
          </a:p>
          <a:p>
            <a:pPr lvl="1"/>
            <a:r>
              <a:rPr lang="en-US" dirty="0"/>
              <a:t>Adopted regulation on water use objectives and long-term efficiency standards for urban water retailers</a:t>
            </a:r>
          </a:p>
        </p:txBody>
      </p:sp>
    </p:spTree>
    <p:extLst>
      <p:ext uri="{BB962C8B-B14F-4D97-AF65-F5344CB8AC3E}">
        <p14:creationId xmlns:p14="http://schemas.microsoft.com/office/powerpoint/2010/main" val="388365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489165" y="3127086"/>
            <a:ext cx="6966749" cy="1116106"/>
          </a:xfrm>
          <a:prstGeom prst="rect">
            <a:avLst/>
          </a:prstGeom>
          <a:noFill/>
          <a:ln>
            <a:noFill/>
          </a:ln>
        </p:spPr>
        <p:txBody>
          <a:bodyPr spcFirstLastPara="1" wrap="square" lIns="91425" tIns="45700" rIns="91425" bIns="45700" anchor="t" anchorCtr="0">
            <a:noAutofit/>
          </a:bodyPr>
          <a:lstStyle/>
          <a:p>
            <a:pPr>
              <a:buSzPts val="3300"/>
            </a:pPr>
            <a:r>
              <a:rPr lang="en-US" sz="3300" b="1" dirty="0"/>
              <a:t>Agency Roundtable/California </a:t>
            </a:r>
            <a:r>
              <a:rPr lang="en-US" sz="3300" b="1" dirty="0" err="1"/>
              <a:t>WateReuse</a:t>
            </a:r>
            <a:r>
              <a:rPr lang="en-US" sz="3300" b="1" dirty="0"/>
              <a:t> Monthly Newsletter Input</a:t>
            </a:r>
            <a:br>
              <a:rPr lang="en-US" sz="3300" b="1" dirty="0"/>
            </a:br>
            <a:br>
              <a:rPr lang="en-US" sz="3300" b="1" dirty="0"/>
            </a:br>
            <a:r>
              <a:rPr lang="en-US" sz="2800" b="1" dirty="0">
                <a:solidFill>
                  <a:schemeClr val="accent6"/>
                </a:solidFill>
              </a:rPr>
              <a:t>Steve Thomas</a:t>
            </a: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11</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412385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784972" y="867362"/>
            <a:ext cx="6966749" cy="1116106"/>
          </a:xfrm>
          <a:prstGeom prst="rect">
            <a:avLst/>
          </a:prstGeom>
          <a:noFill/>
          <a:ln>
            <a:noFill/>
          </a:ln>
        </p:spPr>
        <p:txBody>
          <a:bodyPr spcFirstLastPara="1" wrap="square" lIns="91425" tIns="45700" rIns="91425" bIns="45700" anchor="t" anchorCtr="0">
            <a:noAutofit/>
          </a:bodyPr>
          <a:lstStyle/>
          <a:p>
            <a:pPr>
              <a:buSzPts val="3300"/>
            </a:pPr>
            <a:r>
              <a:rPr lang="en-US" sz="3300" b="1" dirty="0"/>
              <a:t>Agency Roundtable/California WateReuse Monthly Newsletter Input</a:t>
            </a:r>
            <a:br>
              <a:rPr lang="en-US" sz="3300" b="1" dirty="0"/>
            </a:br>
            <a:br>
              <a:rPr lang="en-US" sz="3300" b="1" dirty="0"/>
            </a:br>
            <a:r>
              <a:rPr lang="en-US" sz="2800" b="1" dirty="0">
                <a:solidFill>
                  <a:schemeClr val="accent6"/>
                </a:solidFill>
              </a:rPr>
              <a:t>Steve Thomas</a:t>
            </a:r>
            <a:br>
              <a:rPr lang="en-US" sz="2800" b="1" dirty="0">
                <a:solidFill>
                  <a:schemeClr val="accent6"/>
                </a:solidFill>
              </a:rPr>
            </a:br>
            <a:br>
              <a:rPr lang="en-US" sz="2800" b="1" dirty="0">
                <a:solidFill>
                  <a:schemeClr val="accent6"/>
                </a:solidFill>
              </a:rPr>
            </a:br>
            <a:r>
              <a:rPr lang="en-US" sz="2000" dirty="0"/>
              <a:t>2024 Conference – September 15-17, Garden Grove, CA</a:t>
            </a:r>
            <a:br>
              <a:rPr lang="en-US" sz="2000" dirty="0"/>
            </a:br>
            <a:br>
              <a:rPr lang="en-US" sz="2000" dirty="0"/>
            </a:br>
            <a:r>
              <a:rPr lang="en-US" sz="2000" dirty="0"/>
              <a:t>WateReuse CA – Central Coast Mixer – Calls </a:t>
            </a:r>
            <a:r>
              <a:rPr lang="en-US" sz="2000"/>
              <a:t>for Sponsors</a:t>
            </a:r>
            <a:br>
              <a:rPr lang="en-US" sz="1600" dirty="0"/>
            </a:br>
            <a:endParaRPr lang="en-US" sz="2800" b="1" dirty="0">
              <a:solidFill>
                <a:schemeClr val="accent6"/>
              </a:solidFill>
            </a:endParaRP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12</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2778996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0FDCB-87EB-4B87-87BD-5300DE9CC7A6}"/>
              </a:ext>
            </a:extLst>
          </p:cNvPr>
          <p:cNvSpPr>
            <a:spLocks noGrp="1"/>
          </p:cNvSpPr>
          <p:nvPr>
            <p:ph type="title"/>
          </p:nvPr>
        </p:nvSpPr>
        <p:spPr/>
        <p:txBody>
          <a:bodyPr/>
          <a:lstStyle/>
          <a:p>
            <a:r>
              <a:rPr lang="en-US" dirty="0"/>
              <a:t>Today’s Presentation</a:t>
            </a:r>
          </a:p>
        </p:txBody>
      </p:sp>
      <p:sp>
        <p:nvSpPr>
          <p:cNvPr id="3" name="Text Placeholder 2">
            <a:extLst>
              <a:ext uri="{FF2B5EF4-FFF2-40B4-BE49-F238E27FC236}">
                <a16:creationId xmlns:a16="http://schemas.microsoft.com/office/drawing/2014/main" id="{8A6D0D1A-8CB5-4966-8AAE-AB44375D3D5D}"/>
              </a:ext>
            </a:extLst>
          </p:cNvPr>
          <p:cNvSpPr>
            <a:spLocks noGrp="1"/>
          </p:cNvSpPr>
          <p:nvPr>
            <p:ph type="body" idx="1"/>
          </p:nvPr>
        </p:nvSpPr>
        <p:spPr/>
        <p:txBody>
          <a:bodyPr/>
          <a:lstStyle/>
          <a:p>
            <a:r>
              <a:rPr lang="en-US" b="1" dirty="0"/>
              <a:t>Prepping Your Wastewater for Future Potable Reuse</a:t>
            </a:r>
          </a:p>
          <a:p>
            <a:pPr lvl="1"/>
            <a:r>
              <a:rPr lang="en-US" dirty="0"/>
              <a:t>Kennedy Jenks, </a:t>
            </a:r>
            <a:r>
              <a:rPr lang="en-US" dirty="0" err="1"/>
              <a:t>Trussel</a:t>
            </a:r>
            <a:r>
              <a:rPr lang="en-US" dirty="0"/>
              <a:t>, and Ventura Water</a:t>
            </a:r>
          </a:p>
          <a:p>
            <a:pPr marL="600075" lvl="1" indent="0">
              <a:buNone/>
            </a:pPr>
            <a:endParaRPr lang="en-US" dirty="0"/>
          </a:p>
          <a:p>
            <a:endParaRPr lang="en-US" sz="2000" dirty="0"/>
          </a:p>
        </p:txBody>
      </p:sp>
    </p:spTree>
    <p:extLst>
      <p:ext uri="{BB962C8B-B14F-4D97-AF65-F5344CB8AC3E}">
        <p14:creationId xmlns:p14="http://schemas.microsoft.com/office/powerpoint/2010/main" val="111142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305487" y="1387700"/>
            <a:ext cx="7740642" cy="4706982"/>
          </a:xfrm>
          <a:prstGeom prst="rect">
            <a:avLst/>
          </a:prstGeom>
          <a:noFill/>
          <a:ln>
            <a:noFill/>
          </a:ln>
        </p:spPr>
        <p:txBody>
          <a:bodyPr spcFirstLastPara="1" wrap="square" lIns="91425" tIns="45700" rIns="91425" bIns="45700" anchor="t" anchorCtr="0">
            <a:noAutofit/>
          </a:bodyPr>
          <a:lstStyle/>
          <a:p>
            <a:pPr marL="385445" indent="-385445">
              <a:spcBef>
                <a:spcPts val="0"/>
              </a:spcBef>
              <a:buSzPts val="1800"/>
              <a:buFont typeface="Rockwell"/>
              <a:buAutoNum type="romanUcPeriod"/>
              <a:tabLst>
                <a:tab pos="6797675" algn="l"/>
              </a:tabLst>
            </a:pPr>
            <a:r>
              <a:rPr lang="en-US" sz="1800" dirty="0"/>
              <a:t>Chapter Business	12:00</a:t>
            </a:r>
            <a:endParaRPr lang="en-US" dirty="0"/>
          </a:p>
          <a:p>
            <a:pPr marL="857250" lvl="1" indent="-400050">
              <a:spcBef>
                <a:spcPts val="0"/>
              </a:spcBef>
              <a:buSzPts val="1800"/>
              <a:buAutoNum type="romanLcPeriod"/>
              <a:tabLst>
                <a:tab pos="6797675" algn="l"/>
              </a:tabLst>
            </a:pPr>
            <a:r>
              <a:rPr lang="en-US" sz="1600" dirty="0"/>
              <a:t>Chapter Updates</a:t>
            </a:r>
          </a:p>
          <a:p>
            <a:pPr marL="857250" lvl="1" indent="-400050">
              <a:spcBef>
                <a:spcPts val="0"/>
              </a:spcBef>
              <a:buSzPts val="1800"/>
              <a:buFont typeface="+mj-lt"/>
              <a:buAutoNum type="romanLcPeriod"/>
              <a:tabLst>
                <a:tab pos="6797675" algn="l"/>
              </a:tabLst>
            </a:pPr>
            <a:r>
              <a:rPr lang="en-US" sz="1600" dirty="0"/>
              <a:t>Legislative, Regulatory, and Funding Updates</a:t>
            </a:r>
          </a:p>
          <a:p>
            <a:pPr marL="857250" lvl="1" indent="-400050">
              <a:spcBef>
                <a:spcPts val="0"/>
              </a:spcBef>
              <a:buSzPts val="1800"/>
              <a:buAutoNum type="romanLcPeriod"/>
              <a:tabLst>
                <a:tab pos="6797675" algn="l"/>
              </a:tabLst>
            </a:pPr>
            <a:r>
              <a:rPr lang="en-US" sz="1600" dirty="0"/>
              <a:t>Next Central Coast Chapter Meeting</a:t>
            </a:r>
          </a:p>
          <a:p>
            <a:pPr marL="1314450" lvl="2" indent="-400050">
              <a:spcBef>
                <a:spcPts val="0"/>
              </a:spcBef>
              <a:buSzPts val="1800"/>
              <a:buAutoNum type="romanLcPeriod"/>
              <a:tabLst>
                <a:tab pos="6797675" algn="l"/>
              </a:tabLst>
            </a:pPr>
            <a:r>
              <a:rPr lang="en-US" sz="1600" dirty="0"/>
              <a:t>Mixer at </a:t>
            </a:r>
            <a:r>
              <a:rPr lang="en-US" sz="1600" dirty="0" err="1"/>
              <a:t>WateReuse</a:t>
            </a:r>
            <a:r>
              <a:rPr lang="en-US" sz="1600" dirty="0"/>
              <a:t> California Annual Conference</a:t>
            </a:r>
          </a:p>
          <a:p>
            <a:pPr marL="1314450" lvl="2" indent="-400050">
              <a:spcBef>
                <a:spcPts val="0"/>
              </a:spcBef>
              <a:buSzPts val="1800"/>
              <a:buAutoNum type="romanLcPeriod"/>
              <a:tabLst>
                <a:tab pos="6797675" algn="l"/>
              </a:tabLst>
            </a:pPr>
            <a:r>
              <a:rPr lang="en-US" sz="1600" dirty="0"/>
              <a:t>Date: Sunday, September 15, 2024 </a:t>
            </a:r>
            <a:endParaRPr lang="en-US" dirty="0"/>
          </a:p>
          <a:p>
            <a:pPr marL="1314450" lvl="2" indent="-400050">
              <a:spcBef>
                <a:spcPts val="0"/>
              </a:spcBef>
              <a:buSzPts val="1800"/>
              <a:buAutoNum type="romanLcPeriod"/>
              <a:tabLst>
                <a:tab pos="6797675" algn="l"/>
              </a:tabLst>
            </a:pPr>
            <a:r>
              <a:rPr lang="en-US" sz="1600" dirty="0"/>
              <a:t>Time: 7PM</a:t>
            </a:r>
            <a:endParaRPr lang="en-US" dirty="0"/>
          </a:p>
          <a:p>
            <a:pPr marL="385445" indent="-385445">
              <a:buSzPts val="1800"/>
              <a:buAutoNum type="romanUcPeriod"/>
              <a:tabLst>
                <a:tab pos="6797675" algn="l"/>
              </a:tabLst>
            </a:pPr>
            <a:r>
              <a:rPr lang="en-US" sz="1800" dirty="0"/>
              <a:t>Agency Roundtable/Monthly Newsletter Updates                      12:15</a:t>
            </a:r>
            <a:endParaRPr lang="en-US" dirty="0"/>
          </a:p>
          <a:p>
            <a:pPr marL="385445" indent="-385445">
              <a:buSzPts val="1800"/>
              <a:buFont typeface="Rockwell"/>
              <a:buAutoNum type="romanUcPeriod"/>
              <a:tabLst>
                <a:tab pos="6797675" algn="l"/>
              </a:tabLst>
            </a:pPr>
            <a:r>
              <a:rPr lang="en-US" sz="1800" dirty="0"/>
              <a:t>Presentation: </a:t>
            </a:r>
          </a:p>
          <a:p>
            <a:pPr marL="842645" lvl="1" indent="-385445">
              <a:buSzPts val="1800"/>
              <a:buFont typeface="Rockwell"/>
              <a:buAutoNum type="romanUcPeriod"/>
              <a:tabLst>
                <a:tab pos="6797675" algn="l"/>
              </a:tabLst>
            </a:pPr>
            <a:r>
              <a:rPr lang="en-US" sz="1600" dirty="0"/>
              <a:t>Prepping Your Wastewater for Future Potable Reuse	</a:t>
            </a:r>
            <a:r>
              <a:rPr lang="en-US" dirty="0"/>
              <a:t>12:20</a:t>
            </a:r>
          </a:p>
          <a:p>
            <a:pPr marL="385445" indent="-385445">
              <a:buSzPts val="1800"/>
              <a:buFont typeface="Rockwell"/>
              <a:buAutoNum type="romanUcPeriod"/>
              <a:tabLst>
                <a:tab pos="6797675" algn="l"/>
              </a:tabLst>
            </a:pPr>
            <a:r>
              <a:rPr lang="en-US" sz="1800" dirty="0"/>
              <a:t>Adjourn Meeting 	1:00</a:t>
            </a:r>
          </a:p>
        </p:txBody>
      </p:sp>
      <p:sp>
        <p:nvSpPr>
          <p:cNvPr id="219" name="Shape 219"/>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Rockwell"/>
              <a:buNone/>
            </a:pPr>
            <a:r>
              <a:rPr lang="en-US" sz="3600" b="0" i="0" u="none" strike="noStrike" cap="none" dirty="0">
                <a:solidFill>
                  <a:schemeClr val="accent1"/>
                </a:solidFill>
                <a:latin typeface="Rockwell"/>
                <a:ea typeface="Rockwell"/>
                <a:cs typeface="Rockwell"/>
                <a:sym typeface="Rockwell"/>
              </a:rPr>
              <a:t>Agenda</a:t>
            </a:r>
            <a:endParaRPr sz="3600" b="0" i="0" u="none" strike="noStrike" cap="none" dirty="0">
              <a:solidFill>
                <a:schemeClr val="accent1"/>
              </a:solidFill>
              <a:latin typeface="Rockwell"/>
              <a:ea typeface="Rockwell"/>
              <a:cs typeface="Rockwell"/>
              <a:sym typeface="Rockwe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800207" y="3127086"/>
            <a:ext cx="6655708"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300"/>
              <a:buFont typeface="Rockwell"/>
              <a:buNone/>
            </a:pPr>
            <a:r>
              <a:rPr lang="en-US" sz="3300" b="1" dirty="0"/>
              <a:t>Chapter Updates</a:t>
            </a:r>
            <a:br>
              <a:rPr lang="en-US" sz="3300" b="1" dirty="0"/>
            </a:br>
            <a:br>
              <a:rPr lang="en-US" sz="3300" b="1" dirty="0"/>
            </a:br>
            <a:r>
              <a:rPr lang="en-US" sz="2800" b="1" dirty="0">
                <a:solidFill>
                  <a:schemeClr val="accent6"/>
                </a:solidFill>
              </a:rPr>
              <a:t>Shannon Jessica</a:t>
            </a:r>
            <a:endParaRPr sz="2800" b="1" i="0" u="none" strike="noStrike" cap="none" dirty="0">
              <a:solidFill>
                <a:schemeClr val="accent6"/>
              </a:solidFill>
              <a:latin typeface="Rockwell"/>
              <a:ea typeface="Rockwell"/>
              <a:cs typeface="Rockwell"/>
              <a:sym typeface="Rockwell"/>
            </a:endParaRP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3</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344930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D167-8BE1-D94B-C749-08DF94B12F5E}"/>
              </a:ext>
            </a:extLst>
          </p:cNvPr>
          <p:cNvSpPr>
            <a:spLocks noGrp="1"/>
          </p:cNvSpPr>
          <p:nvPr>
            <p:ph type="title"/>
          </p:nvPr>
        </p:nvSpPr>
        <p:spPr/>
        <p:txBody>
          <a:bodyPr/>
          <a:lstStyle/>
          <a:p>
            <a:r>
              <a:rPr lang="en-US" sz="3200" dirty="0"/>
              <a:t>WRCA Central Coast Chapter Updates</a:t>
            </a:r>
          </a:p>
        </p:txBody>
      </p:sp>
      <p:sp>
        <p:nvSpPr>
          <p:cNvPr id="3" name="Text Placeholder 2">
            <a:extLst>
              <a:ext uri="{FF2B5EF4-FFF2-40B4-BE49-F238E27FC236}">
                <a16:creationId xmlns:a16="http://schemas.microsoft.com/office/drawing/2014/main" id="{F27CC559-A2B3-70F1-59A9-D8487791735D}"/>
              </a:ext>
            </a:extLst>
          </p:cNvPr>
          <p:cNvSpPr>
            <a:spLocks noGrp="1"/>
          </p:cNvSpPr>
          <p:nvPr>
            <p:ph type="body" idx="1"/>
          </p:nvPr>
        </p:nvSpPr>
        <p:spPr>
          <a:xfrm>
            <a:off x="650874" y="1500326"/>
            <a:ext cx="7944486" cy="5166804"/>
          </a:xfrm>
        </p:spPr>
        <p:txBody>
          <a:bodyPr/>
          <a:lstStyle/>
          <a:p>
            <a:r>
              <a:rPr lang="en-US" dirty="0"/>
              <a:t>2024 </a:t>
            </a:r>
            <a:r>
              <a:rPr lang="en-US" dirty="0" err="1"/>
              <a:t>WateReuse</a:t>
            </a:r>
            <a:r>
              <a:rPr lang="en-US" dirty="0"/>
              <a:t> California Conference </a:t>
            </a:r>
          </a:p>
          <a:p>
            <a:pPr lvl="1"/>
            <a:r>
              <a:rPr lang="en-US" dirty="0"/>
              <a:t>September 15 – 17 2024 in Garden Grove, CA</a:t>
            </a:r>
          </a:p>
          <a:p>
            <a:pPr lvl="1"/>
            <a:r>
              <a:rPr lang="en-US" dirty="0"/>
              <a:t>Central Coast Chapter Mixer</a:t>
            </a:r>
          </a:p>
          <a:p>
            <a:pPr marL="1314450" lvl="2" indent="-400050">
              <a:spcBef>
                <a:spcPts val="0"/>
              </a:spcBef>
              <a:buSzPts val="1800"/>
              <a:buAutoNum type="romanLcPeriod"/>
              <a:tabLst>
                <a:tab pos="6797675" algn="l"/>
              </a:tabLst>
            </a:pPr>
            <a:r>
              <a:rPr lang="en-US" sz="1800" dirty="0"/>
              <a:t>Mixer at </a:t>
            </a:r>
            <a:r>
              <a:rPr lang="en-US" sz="1800" dirty="0" err="1"/>
              <a:t>WateReuse</a:t>
            </a:r>
            <a:r>
              <a:rPr lang="en-US" sz="1800" dirty="0"/>
              <a:t> California Annual Conference</a:t>
            </a:r>
          </a:p>
          <a:p>
            <a:pPr marL="1314450" lvl="2" indent="-400050">
              <a:spcBef>
                <a:spcPts val="0"/>
              </a:spcBef>
              <a:buSzPts val="1800"/>
              <a:buAutoNum type="romanLcPeriod"/>
              <a:tabLst>
                <a:tab pos="6797675" algn="l"/>
              </a:tabLst>
            </a:pPr>
            <a:r>
              <a:rPr lang="en-US" sz="1800" dirty="0"/>
              <a:t>Date: Sunday, September 15, 2024 </a:t>
            </a:r>
            <a:endParaRPr lang="en-US" dirty="0"/>
          </a:p>
          <a:p>
            <a:pPr marL="1314450" lvl="2" indent="-400050">
              <a:spcBef>
                <a:spcPts val="0"/>
              </a:spcBef>
              <a:buSzPts val="1800"/>
              <a:buAutoNum type="romanLcPeriod"/>
              <a:tabLst>
                <a:tab pos="6797675" algn="l"/>
              </a:tabLst>
            </a:pPr>
            <a:r>
              <a:rPr lang="en-US" sz="1800" dirty="0"/>
              <a:t>Time: </a:t>
            </a:r>
            <a:r>
              <a:rPr lang="en-US" dirty="0"/>
              <a:t>7PM</a:t>
            </a:r>
            <a:endParaRPr lang="en-US" sz="1800" dirty="0"/>
          </a:p>
          <a:p>
            <a:pPr marL="1314450" lvl="2" indent="-400050">
              <a:spcBef>
                <a:spcPts val="0"/>
              </a:spcBef>
              <a:buSzPts val="1800"/>
              <a:buAutoNum type="romanLcPeriod"/>
              <a:tabLst>
                <a:tab pos="6797675" algn="l"/>
              </a:tabLst>
            </a:pPr>
            <a:r>
              <a:rPr lang="en-US" dirty="0"/>
              <a:t>Location: Oggi’s Pizza and Brewing Co.</a:t>
            </a:r>
          </a:p>
          <a:p>
            <a:pPr marL="400050" indent="-400050">
              <a:spcBef>
                <a:spcPts val="0"/>
              </a:spcBef>
              <a:buSzPts val="1800"/>
              <a:buAutoNum type="romanLcPeriod"/>
              <a:tabLst>
                <a:tab pos="6797675" algn="l"/>
              </a:tabLst>
            </a:pPr>
            <a:endParaRPr lang="en-US" dirty="0"/>
          </a:p>
          <a:p>
            <a:r>
              <a:rPr lang="en-US" dirty="0" err="1"/>
              <a:t>Upcomming</a:t>
            </a:r>
            <a:r>
              <a:rPr lang="en-US" dirty="0"/>
              <a:t> events</a:t>
            </a:r>
          </a:p>
          <a:p>
            <a:pPr lvl="1"/>
            <a:r>
              <a:rPr lang="en-US" dirty="0"/>
              <a:t>Industrial Reuse Conference, November 19 -20, Indian Wells, CA</a:t>
            </a:r>
          </a:p>
          <a:p>
            <a:pPr lvl="1"/>
            <a:r>
              <a:rPr lang="en-US" dirty="0"/>
              <a:t>2025 </a:t>
            </a:r>
            <a:r>
              <a:rPr lang="en-US" dirty="0" err="1"/>
              <a:t>WateReuse</a:t>
            </a:r>
            <a:r>
              <a:rPr lang="en-US" dirty="0"/>
              <a:t> Symposium, March 16-19 2025, Tampa, FL</a:t>
            </a:r>
          </a:p>
          <a:p>
            <a:pPr marL="600075" lvl="1" indent="0">
              <a:buNone/>
            </a:pPr>
            <a:endParaRPr lang="en-US" dirty="0"/>
          </a:p>
          <a:p>
            <a:pPr lvl="1"/>
            <a:endParaRPr lang="en-US" dirty="0"/>
          </a:p>
        </p:txBody>
      </p:sp>
    </p:spTree>
    <p:extLst>
      <p:ext uri="{BB962C8B-B14F-4D97-AF65-F5344CB8AC3E}">
        <p14:creationId xmlns:p14="http://schemas.microsoft.com/office/powerpoint/2010/main" val="356401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D167-8BE1-D94B-C749-08DF94B12F5E}"/>
              </a:ext>
            </a:extLst>
          </p:cNvPr>
          <p:cNvSpPr>
            <a:spLocks noGrp="1"/>
          </p:cNvSpPr>
          <p:nvPr>
            <p:ph type="title"/>
          </p:nvPr>
        </p:nvSpPr>
        <p:spPr/>
        <p:txBody>
          <a:bodyPr/>
          <a:lstStyle/>
          <a:p>
            <a:pPr algn="ctr"/>
            <a:r>
              <a:rPr lang="en-US" sz="3200" dirty="0"/>
              <a:t>WRCA Central Coast Chapter Updates</a:t>
            </a:r>
            <a:br>
              <a:rPr lang="en-US" sz="3200" dirty="0"/>
            </a:br>
            <a:r>
              <a:rPr lang="en-US" sz="3200" dirty="0"/>
              <a:t>Webcasts</a:t>
            </a:r>
          </a:p>
        </p:txBody>
      </p:sp>
      <p:pic>
        <p:nvPicPr>
          <p:cNvPr id="5" name="Picture 4">
            <a:extLst>
              <a:ext uri="{FF2B5EF4-FFF2-40B4-BE49-F238E27FC236}">
                <a16:creationId xmlns:a16="http://schemas.microsoft.com/office/drawing/2014/main" id="{FBCF8BC2-4DCB-0B58-8DA6-0BFC9C2D2BB6}"/>
              </a:ext>
            </a:extLst>
          </p:cNvPr>
          <p:cNvPicPr>
            <a:picLocks noChangeAspect="1"/>
          </p:cNvPicPr>
          <p:nvPr/>
        </p:nvPicPr>
        <p:blipFill>
          <a:blip r:embed="rId2"/>
          <a:stretch>
            <a:fillRect/>
          </a:stretch>
        </p:blipFill>
        <p:spPr>
          <a:xfrm>
            <a:off x="857250" y="1600200"/>
            <a:ext cx="6949887" cy="4827975"/>
          </a:xfrm>
          <a:prstGeom prst="rect">
            <a:avLst/>
          </a:prstGeom>
        </p:spPr>
      </p:pic>
    </p:spTree>
    <p:extLst>
      <p:ext uri="{BB962C8B-B14F-4D97-AF65-F5344CB8AC3E}">
        <p14:creationId xmlns:p14="http://schemas.microsoft.com/office/powerpoint/2010/main" val="941515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D167-8BE1-D94B-C749-08DF94B12F5E}"/>
              </a:ext>
            </a:extLst>
          </p:cNvPr>
          <p:cNvSpPr>
            <a:spLocks noGrp="1"/>
          </p:cNvSpPr>
          <p:nvPr>
            <p:ph type="title"/>
          </p:nvPr>
        </p:nvSpPr>
        <p:spPr/>
        <p:txBody>
          <a:bodyPr/>
          <a:lstStyle/>
          <a:p>
            <a:pPr algn="ctr"/>
            <a:r>
              <a:rPr lang="en-US" sz="3200" dirty="0"/>
              <a:t>WRCA Central Coast Chapter Updates</a:t>
            </a:r>
            <a:br>
              <a:rPr lang="en-US" sz="3200" dirty="0"/>
            </a:br>
            <a:r>
              <a:rPr lang="en-US" sz="3200" dirty="0"/>
              <a:t>Webcasts</a:t>
            </a:r>
          </a:p>
        </p:txBody>
      </p:sp>
      <p:pic>
        <p:nvPicPr>
          <p:cNvPr id="4" name="Picture 3">
            <a:extLst>
              <a:ext uri="{FF2B5EF4-FFF2-40B4-BE49-F238E27FC236}">
                <a16:creationId xmlns:a16="http://schemas.microsoft.com/office/drawing/2014/main" id="{F2D986C8-5FEF-3C94-47B3-C45E20379C72}"/>
              </a:ext>
            </a:extLst>
          </p:cNvPr>
          <p:cNvPicPr>
            <a:picLocks noChangeAspect="1"/>
          </p:cNvPicPr>
          <p:nvPr/>
        </p:nvPicPr>
        <p:blipFill>
          <a:blip r:embed="rId2"/>
          <a:stretch>
            <a:fillRect/>
          </a:stretch>
        </p:blipFill>
        <p:spPr>
          <a:xfrm>
            <a:off x="833991" y="1826714"/>
            <a:ext cx="7018628" cy="4176122"/>
          </a:xfrm>
          <a:prstGeom prst="rect">
            <a:avLst/>
          </a:prstGeom>
        </p:spPr>
      </p:pic>
    </p:spTree>
    <p:extLst>
      <p:ext uri="{BB962C8B-B14F-4D97-AF65-F5344CB8AC3E}">
        <p14:creationId xmlns:p14="http://schemas.microsoft.com/office/powerpoint/2010/main" val="131961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D167-8BE1-D94B-C749-08DF94B12F5E}"/>
              </a:ext>
            </a:extLst>
          </p:cNvPr>
          <p:cNvSpPr>
            <a:spLocks noGrp="1"/>
          </p:cNvSpPr>
          <p:nvPr>
            <p:ph type="title"/>
          </p:nvPr>
        </p:nvSpPr>
        <p:spPr>
          <a:xfrm>
            <a:off x="114300" y="484094"/>
            <a:ext cx="7940487" cy="1116106"/>
          </a:xfrm>
        </p:spPr>
        <p:txBody>
          <a:bodyPr/>
          <a:lstStyle/>
          <a:p>
            <a:pPr algn="ctr"/>
            <a:r>
              <a:rPr lang="en-US" sz="3200" dirty="0"/>
              <a:t>WRCA Central Coast Chapter Updates</a:t>
            </a:r>
            <a:br>
              <a:rPr lang="en-US" sz="3200" dirty="0"/>
            </a:br>
            <a:r>
              <a:rPr lang="en-US" sz="3200" dirty="0"/>
              <a:t>Committees and Volunteer Opportunities</a:t>
            </a:r>
          </a:p>
        </p:txBody>
      </p:sp>
      <p:pic>
        <p:nvPicPr>
          <p:cNvPr id="5" name="Picture 4">
            <a:extLst>
              <a:ext uri="{FF2B5EF4-FFF2-40B4-BE49-F238E27FC236}">
                <a16:creationId xmlns:a16="http://schemas.microsoft.com/office/drawing/2014/main" id="{32DD4C51-1E3D-5E6D-2E7F-AC040363FC7A}"/>
              </a:ext>
            </a:extLst>
          </p:cNvPr>
          <p:cNvPicPr>
            <a:picLocks noChangeAspect="1"/>
          </p:cNvPicPr>
          <p:nvPr/>
        </p:nvPicPr>
        <p:blipFill>
          <a:blip r:embed="rId2"/>
          <a:stretch>
            <a:fillRect/>
          </a:stretch>
        </p:blipFill>
        <p:spPr>
          <a:xfrm>
            <a:off x="412704" y="1600200"/>
            <a:ext cx="7161951" cy="4795612"/>
          </a:xfrm>
          <a:prstGeom prst="rect">
            <a:avLst/>
          </a:prstGeom>
        </p:spPr>
      </p:pic>
      <p:sp>
        <p:nvSpPr>
          <p:cNvPr id="6" name="Oval 5">
            <a:extLst>
              <a:ext uri="{FF2B5EF4-FFF2-40B4-BE49-F238E27FC236}">
                <a16:creationId xmlns:a16="http://schemas.microsoft.com/office/drawing/2014/main" id="{F19F2218-3CB0-E8F3-AE78-1BD1A2CAA4F7}"/>
              </a:ext>
            </a:extLst>
          </p:cNvPr>
          <p:cNvSpPr/>
          <p:nvPr/>
        </p:nvSpPr>
        <p:spPr>
          <a:xfrm>
            <a:off x="333375" y="4895850"/>
            <a:ext cx="1304925" cy="55245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69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489165" y="3127086"/>
            <a:ext cx="6966749" cy="1116106"/>
          </a:xfrm>
          <a:prstGeom prst="rect">
            <a:avLst/>
          </a:prstGeom>
          <a:noFill/>
          <a:ln>
            <a:noFill/>
          </a:ln>
        </p:spPr>
        <p:txBody>
          <a:bodyPr spcFirstLastPara="1" wrap="square" lIns="91425" tIns="45700" rIns="91425" bIns="45700" anchor="t" anchorCtr="0">
            <a:noAutofit/>
          </a:bodyPr>
          <a:lstStyle/>
          <a:p>
            <a:pPr>
              <a:buSzPts val="3300"/>
            </a:pPr>
            <a:r>
              <a:rPr lang="en-US" sz="3300" b="1" dirty="0"/>
              <a:t>Legislative, Regulatory, and Funding Updates</a:t>
            </a:r>
            <a:br>
              <a:rPr lang="en-US" sz="3300" b="1" dirty="0"/>
            </a:br>
            <a:br>
              <a:rPr lang="en-US" sz="4400" b="1" dirty="0"/>
            </a:br>
            <a:r>
              <a:rPr lang="en-US" sz="2800" b="1" dirty="0">
                <a:solidFill>
                  <a:schemeClr val="accent6"/>
                </a:solidFill>
              </a:rPr>
              <a:t>Alec Roberts</a:t>
            </a:r>
            <a:br>
              <a:rPr lang="en-US" sz="2800" b="1" dirty="0">
                <a:solidFill>
                  <a:schemeClr val="accent6"/>
                </a:solidFill>
              </a:rPr>
            </a:br>
            <a:r>
              <a:rPr lang="en-US" sz="2000" b="1" dirty="0">
                <a:solidFill>
                  <a:schemeClr val="accent6"/>
                </a:solidFill>
              </a:rPr>
              <a:t>aroberts@cityofventura.ca.gov</a:t>
            </a:r>
            <a:endParaRPr sz="2000" b="1" i="0" u="none" strike="noStrike" cap="none" dirty="0">
              <a:solidFill>
                <a:schemeClr val="accent6"/>
              </a:solidFill>
              <a:sym typeface="Rockwell"/>
            </a:endParaRP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8</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43817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Leg/Reg/Funding Updates: </a:t>
            </a:r>
            <a:br>
              <a:rPr lang="en-US" dirty="0"/>
            </a:br>
            <a:r>
              <a:rPr lang="en-US" sz="3200" dirty="0"/>
              <a:t>State Bills</a:t>
            </a:r>
            <a:endParaRPr lang="en-US" dirty="0"/>
          </a:p>
        </p:txBody>
      </p:sp>
      <p:graphicFrame>
        <p:nvGraphicFramePr>
          <p:cNvPr id="7" name="Google Shape;194;p29">
            <a:extLst>
              <a:ext uri="{FF2B5EF4-FFF2-40B4-BE49-F238E27FC236}">
                <a16:creationId xmlns:a16="http://schemas.microsoft.com/office/drawing/2014/main" id="{27C0E63B-3C11-8649-4F15-CA02EA21AB53}"/>
              </a:ext>
            </a:extLst>
          </p:cNvPr>
          <p:cNvGraphicFramePr/>
          <p:nvPr/>
        </p:nvGraphicFramePr>
        <p:xfrm>
          <a:off x="535132" y="2061466"/>
          <a:ext cx="8073735" cy="4660230"/>
        </p:xfrm>
        <a:graphic>
          <a:graphicData uri="http://schemas.openxmlformats.org/drawingml/2006/table">
            <a:tbl>
              <a:tblPr firstRow="1" bandRow="1">
                <a:noFill/>
              </a:tblPr>
              <a:tblGrid>
                <a:gridCol w="1911108">
                  <a:extLst>
                    <a:ext uri="{9D8B030D-6E8A-4147-A177-3AD203B41FA5}">
                      <a16:colId xmlns:a16="http://schemas.microsoft.com/office/drawing/2014/main" val="20000"/>
                    </a:ext>
                  </a:extLst>
                </a:gridCol>
                <a:gridCol w="3638917">
                  <a:extLst>
                    <a:ext uri="{9D8B030D-6E8A-4147-A177-3AD203B41FA5}">
                      <a16:colId xmlns:a16="http://schemas.microsoft.com/office/drawing/2014/main" val="20001"/>
                    </a:ext>
                  </a:extLst>
                </a:gridCol>
                <a:gridCol w="2523710">
                  <a:extLst>
                    <a:ext uri="{9D8B030D-6E8A-4147-A177-3AD203B41FA5}">
                      <a16:colId xmlns:a16="http://schemas.microsoft.com/office/drawing/2014/main" val="20003"/>
                    </a:ext>
                  </a:extLst>
                </a:gridCol>
              </a:tblGrid>
              <a:tr h="452317">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2000" b="1" u="none" strike="noStrike" cap="none" dirty="0">
                          <a:latin typeface="Tw Cen MT" panose="020B0602020104020603" pitchFamily="34" charset="0"/>
                          <a:ea typeface="Twentieth Century"/>
                          <a:cs typeface="Twentieth Century"/>
                          <a:sym typeface="Twentieth Century"/>
                        </a:rPr>
                        <a:t>Bill</a:t>
                      </a:r>
                      <a:endParaRPr sz="2000" b="1" u="none" strike="noStrike" cap="none" dirty="0">
                        <a:latin typeface="Tw Cen MT" panose="020B0602020104020603" pitchFamily="34" charset="0"/>
                        <a:ea typeface="Twentieth Century"/>
                        <a:cs typeface="Twentieth Century"/>
                        <a:sym typeface="Twentieth Century"/>
                      </a:endParaRPr>
                    </a:p>
                  </a:txBody>
                  <a:tcPr marL="35600" marR="35600" marT="17800" marB="17800" anchor="b">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2000" b="1" dirty="0">
                          <a:latin typeface="Tw Cen MT" panose="020B0602020104020603" pitchFamily="34" charset="0"/>
                          <a:ea typeface="Twentieth Century"/>
                          <a:cs typeface="Twentieth Century"/>
                          <a:sym typeface="Twentieth Century"/>
                        </a:rPr>
                        <a:t>Topic</a:t>
                      </a:r>
                      <a:endParaRPr sz="2000" b="1" u="none" strike="noStrike" cap="none" dirty="0">
                        <a:latin typeface="Tw Cen MT" panose="020B0602020104020603" pitchFamily="34" charset="0"/>
                        <a:ea typeface="Twentieth Century"/>
                        <a:cs typeface="Twentieth Century"/>
                        <a:sym typeface="Twentieth Century"/>
                      </a:endParaRPr>
                    </a:p>
                  </a:txBody>
                  <a:tcPr marL="35600" marR="35600" marT="17800" marB="17800" anchor="b">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2000" b="1" dirty="0">
                          <a:latin typeface="Tw Cen MT" panose="020B0602020104020603" pitchFamily="34" charset="0"/>
                          <a:ea typeface="Twentieth Century"/>
                          <a:cs typeface="Twentieth Century"/>
                          <a:sym typeface="Twentieth Century"/>
                        </a:rPr>
                        <a:t>Status/Comments</a:t>
                      </a:r>
                      <a:endParaRPr sz="2000" b="1" u="none" strike="noStrike" cap="none" dirty="0">
                        <a:latin typeface="Tw Cen MT" panose="020B0602020104020603" pitchFamily="34" charset="0"/>
                        <a:ea typeface="Twentieth Century"/>
                        <a:cs typeface="Twentieth Century"/>
                        <a:sym typeface="Twentieth Century"/>
                      </a:endParaRPr>
                    </a:p>
                  </a:txBody>
                  <a:tcPr marL="35600" marR="35600" marT="17800" marB="17800" anchor="b">
                    <a:lnL w="12700" cap="flat" cmpd="sng" algn="ctr">
                      <a:solidFill>
                        <a:prstClr val="black"/>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137214">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rPr>
                        <a:t>SB 867</a:t>
                      </a:r>
                      <a:r>
                        <a:rPr lang="en" sz="14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rPr>
                        <a:t>AB 1567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rPr>
                        <a:t>Prop 4</a:t>
                      </a: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Climate Bond</a:t>
                      </a:r>
                    </a:p>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($10B)</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285750" marR="0" lvl="0" indent="-285750" algn="l" rtl="0">
                        <a:spcBef>
                          <a:spcPts val="0"/>
                        </a:spcBef>
                        <a:spcAft>
                          <a:spcPts val="0"/>
                        </a:spcAft>
                        <a:buFont typeface="Arial" panose="020B0604020202020204" pitchFamily="34" charset="0"/>
                        <a:buChar char="•"/>
                      </a:pPr>
                      <a:r>
                        <a:rPr lang="en" sz="1600" b="0" u="none" strike="noStrike" cap="none" dirty="0">
                          <a:solidFill>
                            <a:schemeClr val="tx1"/>
                          </a:solidFill>
                          <a:latin typeface="Tw Cen MT" panose="020B0602020104020603" pitchFamily="34" charset="0"/>
                          <a:ea typeface="Twentieth Century"/>
                          <a:cs typeface="Twentieth Century"/>
                          <a:sym typeface="Twentieth Century"/>
                        </a:rPr>
                        <a:t>Approved on July 3</a:t>
                      </a:r>
                      <a:r>
                        <a:rPr lang="en" sz="1600" b="0" u="none" strike="noStrike" cap="none" baseline="30000" dirty="0">
                          <a:solidFill>
                            <a:schemeClr val="tx1"/>
                          </a:solidFill>
                          <a:latin typeface="Tw Cen MT" panose="020B0602020104020603" pitchFamily="34" charset="0"/>
                          <a:ea typeface="Twentieth Century"/>
                          <a:cs typeface="Twentieth Century"/>
                          <a:sym typeface="Twentieth Century"/>
                        </a:rPr>
                        <a:t>rd</a:t>
                      </a:r>
                      <a:r>
                        <a:rPr lang="en" sz="1600" b="0" u="none" strike="noStrike" cap="none" dirty="0">
                          <a:solidFill>
                            <a:schemeClr val="tx1"/>
                          </a:solidFill>
                          <a:latin typeface="Tw Cen MT" panose="020B0602020104020603" pitchFamily="34" charset="0"/>
                          <a:ea typeface="Twentieth Century"/>
                          <a:cs typeface="Twentieth Century"/>
                          <a:sym typeface="Twentieth Century"/>
                        </a:rPr>
                        <a:t>, voting in Nov.</a:t>
                      </a:r>
                    </a:p>
                    <a:p>
                      <a:pPr marL="285750" marR="0" lvl="0" indent="-285750" algn="l" rtl="0">
                        <a:spcBef>
                          <a:spcPts val="0"/>
                        </a:spcBef>
                        <a:spcAft>
                          <a:spcPts val="0"/>
                        </a:spcAft>
                        <a:buFont typeface="Arial" panose="020B0604020202020204" pitchFamily="34" charset="0"/>
                        <a:buChar char="•"/>
                      </a:pPr>
                      <a:r>
                        <a:rPr lang="en" sz="1600" b="0" u="none" strike="noStrike" cap="none" dirty="0">
                          <a:solidFill>
                            <a:schemeClr val="tx1"/>
                          </a:solidFill>
                          <a:latin typeface="Tw Cen MT" panose="020B0602020104020603" pitchFamily="34" charset="0"/>
                          <a:ea typeface="Twentieth Century"/>
                          <a:cs typeface="Twentieth Century"/>
                          <a:sym typeface="Twentieth Century"/>
                        </a:rPr>
                        <a:t>$3.8B for Water</a:t>
                      </a:r>
                    </a:p>
                    <a:p>
                      <a:pPr marL="285750" marR="0" lvl="0" indent="-285750" algn="l" rtl="0">
                        <a:spcBef>
                          <a:spcPts val="0"/>
                        </a:spcBef>
                        <a:spcAft>
                          <a:spcPts val="0"/>
                        </a:spcAft>
                        <a:buFont typeface="Arial" panose="020B0604020202020204" pitchFamily="34" charset="0"/>
                        <a:buChar char="•"/>
                      </a:pPr>
                      <a:r>
                        <a:rPr lang="en" sz="1600" b="0" u="none" strike="noStrike" cap="none" dirty="0">
                          <a:solidFill>
                            <a:schemeClr val="tx1"/>
                          </a:solidFill>
                          <a:latin typeface="Tw Cen MT" panose="020B0602020104020603" pitchFamily="34" charset="0"/>
                          <a:ea typeface="Twentieth Century"/>
                          <a:cs typeface="Twentieth Century"/>
                          <a:sym typeface="Twentieth Century"/>
                        </a:rPr>
                        <a:t>$386.25 for RW</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extLst>
                  <a:ext uri="{0D108BD9-81ED-4DB2-BD59-A6C34878D82A}">
                    <a16:rowId xmlns:a16="http://schemas.microsoft.com/office/drawing/2014/main" val="10001"/>
                  </a:ext>
                </a:extLst>
              </a:tr>
              <a:tr h="852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rPr>
                        <a:t>SB 1255</a:t>
                      </a:r>
                    </a:p>
                  </a:txBody>
                  <a:tcPr marL="51425" marR="5142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0" marR="0" lvl="0" indent="0" algn="ctr" rtl="0">
                        <a:spcBef>
                          <a:spcPts val="0"/>
                        </a:spcBef>
                        <a:spcAft>
                          <a:spcPts val="0"/>
                        </a:spcAft>
                        <a:buNone/>
                      </a:pPr>
                      <a:r>
                        <a:rPr lang="en-US" sz="1600" b="0" u="none" strike="noStrike" cap="none" dirty="0">
                          <a:latin typeface="Tw Cen MT" panose="020B0602020104020603" pitchFamily="34" charset="0"/>
                          <a:ea typeface="Twentieth Century"/>
                          <a:cs typeface="Twentieth Century"/>
                          <a:sym typeface="Twentieth Century"/>
                        </a:rPr>
                        <a:t>Low Income Rate Assistance</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285750" marR="0" lvl="0" indent="-285750" algn="l" rtl="0">
                        <a:spcBef>
                          <a:spcPts val="0"/>
                        </a:spcBef>
                        <a:spcAft>
                          <a:spcPts val="0"/>
                        </a:spcAft>
                        <a:buFont typeface="Arial" panose="020B0604020202020204" pitchFamily="34" charset="0"/>
                        <a:buChar char="•"/>
                      </a:pPr>
                      <a:r>
                        <a:rPr lang="en-US" sz="1600" b="0" u="none" strike="noStrike" cap="none" dirty="0">
                          <a:solidFill>
                            <a:schemeClr val="tx1"/>
                          </a:solidFill>
                          <a:latin typeface="Tw Cen MT" panose="020B0602020104020603" pitchFamily="34" charset="0"/>
                          <a:ea typeface="Twentieth Century"/>
                          <a:cs typeface="Twentieth Century"/>
                          <a:sym typeface="Twentieth Century"/>
                        </a:rPr>
                        <a:t>There’s a push for drinking water only</a:t>
                      </a:r>
                    </a:p>
                  </a:txBody>
                  <a:tcPr marL="51425" marR="51425" marT="0" marB="0" anchor="ct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extLst>
                  <a:ext uri="{0D108BD9-81ED-4DB2-BD59-A6C34878D82A}">
                    <a16:rowId xmlns:a16="http://schemas.microsoft.com/office/drawing/2014/main" val="159188800"/>
                  </a:ext>
                </a:extLst>
              </a:tr>
              <a:tr h="703523">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rPr>
                        <a:t>SB 903</a:t>
                      </a:r>
                      <a:endParaRPr lang="en-US"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US" sz="1600" b="0" u="none" strike="noStrike" cap="none" dirty="0">
                          <a:solidFill>
                            <a:srgbClr val="000000"/>
                          </a:solidFill>
                          <a:latin typeface="Tw Cen MT" panose="020B0602020104020603" pitchFamily="34" charset="0"/>
                          <a:ea typeface="Twentieth Century"/>
                          <a:cs typeface="Twentieth Century"/>
                          <a:sym typeface="Twentieth Century"/>
                        </a:rPr>
                        <a:t>Environmental health: product safety - PFAS</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285750" marR="0" lvl="0" indent="-285750" algn="l" rtl="0">
                        <a:spcBef>
                          <a:spcPts val="0"/>
                        </a:spcBef>
                        <a:spcAft>
                          <a:spcPts val="0"/>
                        </a:spcAft>
                        <a:buFont typeface="Arial" panose="020B0604020202020204" pitchFamily="34" charset="0"/>
                        <a:buChar char="•"/>
                      </a:pPr>
                      <a:r>
                        <a:rPr lang="en-US" sz="1600" b="0" u="none" strike="noStrike" cap="none" dirty="0">
                          <a:solidFill>
                            <a:schemeClr val="tx1"/>
                          </a:solidFill>
                          <a:latin typeface="Tw Cen MT" panose="020B0602020104020603" pitchFamily="34" charset="0"/>
                          <a:ea typeface="Twentieth Century"/>
                          <a:cs typeface="Twentieth Century"/>
                          <a:sym typeface="Twentieth Century"/>
                        </a:rPr>
                        <a:t>Placed on Suspense file for Hearing</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extLst>
                  <a:ext uri="{0D108BD9-81ED-4DB2-BD59-A6C34878D82A}">
                    <a16:rowId xmlns:a16="http://schemas.microsoft.com/office/drawing/2014/main" val="2240181369"/>
                  </a:ext>
                </a:extLst>
              </a:tr>
              <a:tr h="15142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rPr>
                        <a:t>SB 1157</a:t>
                      </a:r>
                    </a:p>
                  </a:txBody>
                  <a:tcPr marL="51425" marR="5142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0" marR="0" lvl="0" indent="0" algn="ctr" rtl="0">
                        <a:spcBef>
                          <a:spcPts val="0"/>
                        </a:spcBef>
                        <a:spcAft>
                          <a:spcPts val="0"/>
                        </a:spcAft>
                        <a:buNone/>
                      </a:pPr>
                      <a:r>
                        <a:rPr lang="en-US" sz="1600" b="0" u="none" strike="noStrike" cap="none" dirty="0">
                          <a:latin typeface="Tw Cen MT" panose="020B0602020104020603" pitchFamily="34" charset="0"/>
                          <a:ea typeface="Twentieth Century"/>
                          <a:cs typeface="Twentieth Century"/>
                          <a:sym typeface="Twentieth Century"/>
                        </a:rPr>
                        <a:t>Urban Water Use Objectives</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strike="noStrike" cap="none" dirty="0">
                          <a:solidFill>
                            <a:schemeClr val="tx1"/>
                          </a:solidFill>
                          <a:latin typeface="Tw Cen MT" panose="020B0602020104020603" pitchFamily="34" charset="0"/>
                          <a:ea typeface="Twentieth Century"/>
                          <a:cs typeface="Twentieth Century"/>
                          <a:sym typeface="Twentieth Century"/>
                        </a:rPr>
                        <a:t>Passed in 2022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strike="noStrike" cap="none" dirty="0">
                          <a:solidFill>
                            <a:schemeClr val="tx1"/>
                          </a:solidFill>
                          <a:latin typeface="Tw Cen MT" panose="020B0602020104020603" pitchFamily="34" charset="0"/>
                          <a:ea typeface="Twentieth Century"/>
                          <a:cs typeface="Twentieth Century"/>
                          <a:sym typeface="Twentieth Century"/>
                        </a:rPr>
                        <a:t>Proposal for $7M for DWR to study impacts of new indoor residential use standards</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extLst>
                  <a:ext uri="{0D108BD9-81ED-4DB2-BD59-A6C34878D82A}">
                    <a16:rowId xmlns:a16="http://schemas.microsoft.com/office/drawing/2014/main" val="187797816"/>
                  </a:ext>
                </a:extLst>
              </a:tr>
            </a:tbl>
          </a:graphicData>
        </a:graphic>
      </p:graphicFrame>
    </p:spTree>
    <p:extLst>
      <p:ext uri="{BB962C8B-B14F-4D97-AF65-F5344CB8AC3E}">
        <p14:creationId xmlns:p14="http://schemas.microsoft.com/office/powerpoint/2010/main" val="3559069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0.0.2025"/>
  <p:tag name="SLIDO_PRESENTATION_ID" val="00000000-0000-0000-0000-000000000000"/>
  <p:tag name="SLIDO_EVENT_UUID" val="135d16b2-6ea3-4d9f-9a1a-1c72f0bda6d0"/>
  <p:tag name="SLIDO_EVENT_SECTION_UUID" val="9b9a9889-5616-4a30-ba56-9ad67048d96a"/>
</p:tagLst>
</file>

<file path=ppt/theme/theme1.xml><?xml version="1.0" encoding="utf-8"?>
<a:theme xmlns:a="http://schemas.openxmlformats.org/drawingml/2006/main"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W-011">
  <a:themeElements>
    <a:clrScheme name="EMWD">
      <a:dk1>
        <a:srgbClr val="000000"/>
      </a:dk1>
      <a:lt1>
        <a:srgbClr val="FFFFFF"/>
      </a:lt1>
      <a:dk2>
        <a:srgbClr val="D0D0CE"/>
      </a:dk2>
      <a:lt2>
        <a:srgbClr val="A7A8AA"/>
      </a:lt2>
      <a:accent1>
        <a:srgbClr val="0057B8"/>
      </a:accent1>
      <a:accent2>
        <a:srgbClr val="00A9E0"/>
      </a:accent2>
      <a:accent3>
        <a:srgbClr val="78BE20"/>
      </a:accent3>
      <a:accent4>
        <a:srgbClr val="582C83"/>
      </a:accent4>
      <a:accent5>
        <a:srgbClr val="00C7B1"/>
      </a:accent5>
      <a:accent6>
        <a:srgbClr val="485CC7"/>
      </a:accent6>
      <a:hlink>
        <a:srgbClr val="0057B8"/>
      </a:hlink>
      <a:folHlink>
        <a:srgbClr val="582C8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1 Power Point Template.pptx" id="{FE7B7128-3E28-4DF5-8F13-7FEC38FB8E1F}" vid="{C90CFF61-AF0A-4E2E-B89A-D3D7E002130B}"/>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62C310BED89F4CBF3ABD07CC8A9B76" ma:contentTypeVersion="13" ma:contentTypeDescription="Create a new document." ma:contentTypeScope="" ma:versionID="23145fb4d303e78eecd93b38dbf36d38">
  <xsd:schema xmlns:xsd="http://www.w3.org/2001/XMLSchema" xmlns:xs="http://www.w3.org/2001/XMLSchema" xmlns:p="http://schemas.microsoft.com/office/2006/metadata/properties" xmlns:ns2="274d91e7-61d0-43f2-b1e1-ae7a76cb56bf" xmlns:ns3="10870477-7d32-4999-9cae-54dbc41b3baa" targetNamespace="http://schemas.microsoft.com/office/2006/metadata/properties" ma:root="true" ma:fieldsID="78cc831a303e420882eb0b9bdf935e92" ns2:_="" ns3:_="">
    <xsd:import namespace="274d91e7-61d0-43f2-b1e1-ae7a76cb56bf"/>
    <xsd:import namespace="10870477-7d32-4999-9cae-54dbc41b3b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4d91e7-61d0-43f2-b1e1-ae7a76cb56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d0fa67-9e13-4313-a06d-fb175cf5d41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870477-7d32-4999-9cae-54dbc41b3ba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22900e2-ce4c-4b9e-b876-56ba05d30344}" ma:internalName="TaxCatchAll" ma:showField="CatchAllData" ma:web="10870477-7d32-4999-9cae-54dbc41b3b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0870477-7d32-4999-9cae-54dbc41b3baa" xsi:nil="true"/>
    <lcf76f155ced4ddcb4097134ff3c332f xmlns="274d91e7-61d0-43f2-b1e1-ae7a76cb56b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09E542-6B9B-4C9C-90F6-0A7974ACC3D3}">
  <ds:schemaRefs>
    <ds:schemaRef ds:uri="http://schemas.microsoft.com/sharepoint/v3/contenttype/forms"/>
  </ds:schemaRefs>
</ds:datastoreItem>
</file>

<file path=customXml/itemProps2.xml><?xml version="1.0" encoding="utf-8"?>
<ds:datastoreItem xmlns:ds="http://schemas.openxmlformats.org/officeDocument/2006/customXml" ds:itemID="{7485F1CC-28A0-4995-AEE0-2E5650398E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4d91e7-61d0-43f2-b1e1-ae7a76cb56bf"/>
    <ds:schemaRef ds:uri="10870477-7d32-4999-9cae-54dbc41b3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0B9DCD-E355-4478-9A9F-207574C18ABE}">
  <ds:schemaRefs>
    <ds:schemaRef ds:uri="274d91e7-61d0-43f2-b1e1-ae7a76cb56bf"/>
    <ds:schemaRef ds:uri="http://schemas.microsoft.com/office/2006/documentManagement/types"/>
    <ds:schemaRef ds:uri="10870477-7d32-4999-9cae-54dbc41b3baa"/>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156</TotalTime>
  <Words>904</Words>
  <Application>Microsoft Office PowerPoint</Application>
  <PresentationFormat>On-screen Show (4:3)</PresentationFormat>
  <Paragraphs>118</Paragraphs>
  <Slides>13</Slides>
  <Notes>8</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Advantage</vt:lpstr>
      <vt:lpstr>DW-011</vt:lpstr>
      <vt:lpstr>PowerPoint Presentation</vt:lpstr>
      <vt:lpstr>Agenda</vt:lpstr>
      <vt:lpstr>Chapter Updates  Shannon Jessica</vt:lpstr>
      <vt:lpstr>WRCA Central Coast Chapter Updates</vt:lpstr>
      <vt:lpstr>WRCA Central Coast Chapter Updates Webcasts</vt:lpstr>
      <vt:lpstr>WRCA Central Coast Chapter Updates Webcasts</vt:lpstr>
      <vt:lpstr>WRCA Central Coast Chapter Updates Committees and Volunteer Opportunities</vt:lpstr>
      <vt:lpstr>Legislative, Regulatory, and Funding Updates  Alec Roberts aroberts@cityofventura.ca.gov</vt:lpstr>
      <vt:lpstr>Leg/Reg/Funding Updates:  State Bills</vt:lpstr>
      <vt:lpstr>Leg/Reg/Funding Updates</vt:lpstr>
      <vt:lpstr>Agency Roundtable/California WateReuse Monthly Newsletter Input  Steve Thomas</vt:lpstr>
      <vt:lpstr>Agency Roundtable/California WateReuse Monthly Newsletter Input  Steve Thomas  2024 Conference – September 15-17, Garden Grove, CA  WateReuse CA – Central Coast Mixer – Calls for Sponsors </vt:lpstr>
      <vt:lpstr>Today’s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Kingsbury</dc:creator>
  <cp:lastModifiedBy>Michael Steele</cp:lastModifiedBy>
  <cp:revision>81</cp:revision>
  <dcterms:modified xsi:type="dcterms:W3CDTF">2024-07-25T18:41:35Z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0x0101002362C310BED89F4CBF3ABD07CC8A9B76</vt:lpwstr>
  </property>
  <property fmtid="{D5CDD505-2E9C-101B-9397-08002B2CF9AE}" pid="3" name="SlidoAppVersion">
    <vt:lpwstr>0.20.0.2025</vt:lpwstr>
  </property>
  <property fmtid="{D5CDD505-2E9C-101B-9397-08002B2CF9AE}" pid="4" name="MediaServiceImageTags">
    <vt:lpwstr/>
  </property>
</Properties>
</file>