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4"/>
    <p:sldMasterId id="2147483669" r:id="rId5"/>
  </p:sldMasterIdLst>
  <p:notesMasterIdLst>
    <p:notesMasterId r:id="rId23"/>
  </p:notesMasterIdLst>
  <p:sldIdLst>
    <p:sldId id="256" r:id="rId6"/>
    <p:sldId id="257" r:id="rId7"/>
    <p:sldId id="947" r:id="rId8"/>
    <p:sldId id="948" r:id="rId9"/>
    <p:sldId id="944" r:id="rId10"/>
    <p:sldId id="945" r:id="rId11"/>
    <p:sldId id="946" r:id="rId12"/>
    <p:sldId id="929" r:id="rId13"/>
    <p:sldId id="953" r:id="rId14"/>
    <p:sldId id="954" r:id="rId15"/>
    <p:sldId id="955" r:id="rId16"/>
    <p:sldId id="916" r:id="rId17"/>
    <p:sldId id="922" r:id="rId18"/>
    <p:sldId id="949" r:id="rId19"/>
    <p:sldId id="951" r:id="rId20"/>
    <p:sldId id="952" r:id="rId21"/>
    <p:sldId id="950" r:id="rId22"/>
  </p:sldIdLst>
  <p:sldSz cx="9144000" cy="6858000" type="screen4x3"/>
  <p:notesSz cx="6858000" cy="9144000"/>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14" autoAdjust="0"/>
  </p:normalViewPr>
  <p:slideViewPr>
    <p:cSldViewPr snapToGrid="0">
      <p:cViewPr varScale="1">
        <p:scale>
          <a:sx n="93" d="100"/>
          <a:sy n="93" d="100"/>
        </p:scale>
        <p:origin x="21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3D44-4629-A4BB-8A8AC788D50D}"/>
              </c:ext>
            </c:extLst>
          </c:dPt>
          <c:dPt>
            <c:idx val="1"/>
            <c:bubble3D val="0"/>
            <c:spPr>
              <a:solidFill>
                <a:schemeClr val="tx1">
                  <a:lumMod val="25000"/>
                  <a:lumOff val="75000"/>
                </a:schemeClr>
              </a:solidFill>
            </c:spPr>
            <c:extLst>
              <c:ext xmlns:c16="http://schemas.microsoft.com/office/drawing/2014/chart" uri="{C3380CC4-5D6E-409C-BE32-E72D297353CC}">
                <c16:uniqueId val="{00000003-3D44-4629-A4BB-8A8AC788D50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4-3D44-4629-A4BB-8A8AC788D50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29364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Image from CA Chapters website</a:t>
            </a:r>
            <a:endParaRPr/>
          </a:p>
        </p:txBody>
      </p:sp>
      <p:sp>
        <p:nvSpPr>
          <p:cNvPr id="209" name="Shape 2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61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27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57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72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37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29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565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755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48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SB 903 - Temper expectations on Bill </a:t>
            </a:r>
          </a:p>
          <a:p>
            <a:pPr algn="l" rtl="0" fontAlgn="base">
              <a:buFont typeface="Arial" panose="020B0604020202020204" pitchFamily="34" charset="0"/>
              <a:buChar char="•"/>
            </a:pPr>
            <a:endParaRPr lang="en-US" sz="11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Climate Bonds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November Ballot tentatively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Still a lot up in the air but there is opportunity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Will not be the $15.5B in print </a:t>
            </a:r>
          </a:p>
          <a:p>
            <a:pPr marL="1600200" lvl="3"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We would like $1.8B of the $15B </a:t>
            </a:r>
          </a:p>
          <a:p>
            <a:pPr marL="1600200" lvl="3"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$6-8B is realistic </a:t>
            </a:r>
          </a:p>
          <a:p>
            <a:pPr marL="2057400" lvl="4"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Ask will be around $600M - $1B </a:t>
            </a:r>
          </a:p>
          <a:p>
            <a:pPr marL="2057400" lvl="4"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$300M ask is the floor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June 30</a:t>
            </a:r>
            <a:r>
              <a:rPr lang="en-US" sz="850" b="0" i="0" baseline="30000" dirty="0">
                <a:solidFill>
                  <a:srgbClr val="000000"/>
                </a:solidFill>
                <a:effectLst/>
                <a:latin typeface="Calibri" panose="020F0502020204030204" pitchFamily="34" charset="0"/>
              </a:rPr>
              <a:t>th</a:t>
            </a:r>
            <a:r>
              <a:rPr lang="en-US" sz="1100" b="0" i="0" dirty="0">
                <a:solidFill>
                  <a:srgbClr val="000000"/>
                </a:solidFill>
                <a:effectLst/>
                <a:latin typeface="Calibri" panose="020F0502020204030204" pitchFamily="34" charset="0"/>
              </a:rPr>
              <a:t> is deadline unless it is pushed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6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100" b="0" i="0" dirty="0">
                <a:effectLst/>
                <a:latin typeface="Calibri" panose="020F0502020204030204" pitchFamily="34" charset="0"/>
              </a:rPr>
              <a:t>SRF </a:t>
            </a:r>
            <a:endParaRPr lang="en-US" b="0" i="0" dirty="0">
              <a:effectLst/>
              <a:latin typeface="Calibri" panose="020F05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State board wants to update the policy documents that go with SRF (Not IUP, which is updated annually)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Scoring criteria, and non funding changes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I suggested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MADS requirements should be revisited (Shivaji Deshmukh at IEUA agreed, Sharon Green at LACSD  wants broad changes)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Points for people with legal obligations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Reach out to Beth </a:t>
            </a:r>
            <a:r>
              <a:rPr lang="en-US" sz="1100" b="0" i="0" dirty="0" err="1">
                <a:solidFill>
                  <a:srgbClr val="000000"/>
                </a:solidFill>
                <a:effectLst/>
                <a:latin typeface="Calibri" panose="020F0502020204030204" pitchFamily="34" charset="0"/>
              </a:rPr>
              <a:t>Olhasso</a:t>
            </a:r>
            <a:r>
              <a:rPr lang="en-US" sz="1100" b="0" i="0" dirty="0">
                <a:solidFill>
                  <a:srgbClr val="000000"/>
                </a:solidFill>
                <a:effectLst/>
                <a:latin typeface="Calibri" panose="020F0502020204030204" pitchFamily="34" charset="0"/>
              </a:rPr>
              <a:t> to get more involved on developing these recommendations for  </a:t>
            </a:r>
          </a:p>
          <a:p>
            <a:pPr algn="l" fontAlgn="base"/>
            <a:r>
              <a:rPr lang="en-US" sz="1800" b="0" i="0" dirty="0">
                <a:effectLst/>
                <a:latin typeface="Calibri" panose="020F0502020204030204" pitchFamily="34" charset="0"/>
              </a:rPr>
              <a:t>Officially add IPR and DPR to drinking water SRF? </a:t>
            </a:r>
            <a:endParaRPr lang="en-US" b="0" i="0" dirty="0">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We will likely push this but it will anger Environmental Groups and impacts Disadvantage Communities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fontAlgn="base"/>
            <a:r>
              <a:rPr lang="en-US" sz="1800" b="0" i="0" dirty="0">
                <a:effectLst/>
                <a:latin typeface="Calibri" panose="020F0502020204030204" pitchFamily="34" charset="0"/>
              </a:rPr>
              <a:t>SWRCB -Right to assess fees for recycled water permits </a:t>
            </a:r>
            <a:endParaRPr lang="en-US" sz="2800" b="0" i="0" dirty="0">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See prior meeting notes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Internally discussing options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For all permits that have RW components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WDR, NPEDES, etc.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Options role out in May, Workshop in June, implement in Fall </a:t>
            </a:r>
          </a:p>
          <a:p>
            <a:pPr algn="l" fontAlgn="base"/>
            <a:r>
              <a:rPr lang="en-US" sz="1100" b="0" i="0" dirty="0">
                <a:effectLst/>
                <a:latin typeface="Calibri" panose="020F0502020204030204" pitchFamily="34" charset="0"/>
              </a:rPr>
              <a:t>Additional fees for recycled water  </a:t>
            </a:r>
            <a:endParaRPr lang="en-US" b="0" i="0" dirty="0">
              <a:effectLst/>
              <a:latin typeface="Calibri" panose="020F05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WRR's that are not paying any fees at all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One permit for NPEDES and WRRs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Fee would increase for the WRR portion of the permit (surcharge)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Could have fees for agencies without WRRs (potentially)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stakeholder meetings between now and June's broader water quality stakeholder meeting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This is in addition to potable reuse costs for DDW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This is for regional costs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414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mailto:PublicandGovtAffairs@emwd.org?subject=PowerPoint%20Style%20Guide%20Question"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2.xml"/><Relationship Id="rId4" Type="http://schemas.openxmlformats.org/officeDocument/2006/relationships/hyperlink" Target="mailto:PublicandGovtAffairs@emwd.org?subject=PowerPoint%20Style%20Guide%20Question"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18" name="Shape 18"/>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 name="Shape 19"/>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 name="Shape 20"/>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1" name="Shape 21"/>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2" name="Shape 22"/>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3" name="Shape 2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i="0" u="none" strike="noStrike" cap="none">
                <a:solidFill>
                  <a:srgbClr val="B86EB8"/>
                </a:solidFill>
                <a:latin typeface="Rockwell"/>
                <a:ea typeface="Rockwell"/>
                <a:cs typeface="Rockwell"/>
                <a:sym typeface="Rockwell"/>
              </a:rPr>
              <a:t>+</a:t>
            </a:r>
            <a:endParaRPr/>
          </a:p>
        </p:txBody>
      </p:sp>
      <p:sp>
        <p:nvSpPr>
          <p:cNvPr id="24" name="Shape 24"/>
          <p:cNvSpPr/>
          <p:nvPr/>
        </p:nvSpPr>
        <p:spPr>
          <a:xfrm>
            <a:off x="4624388" y="228600"/>
            <a:ext cx="2057400" cy="203911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5" name="Shape 25"/>
          <p:cNvSpPr/>
          <p:nvPr/>
        </p:nvSpPr>
        <p:spPr>
          <a:xfrm>
            <a:off x="6802438" y="2377440"/>
            <a:ext cx="2057400" cy="203911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8" name="Shape 138"/>
          <p:cNvSpPr txBox="1">
            <a:spLocks noGrp="1"/>
          </p:cNvSpPr>
          <p:nvPr>
            <p:ph type="title"/>
          </p:nvPr>
        </p:nvSpPr>
        <p:spPr>
          <a:xfrm>
            <a:off x="4169404" y="3124200"/>
            <a:ext cx="3898272"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Shape 139"/>
          <p:cNvSpPr>
            <a:spLocks noGrp="1"/>
          </p:cNvSpPr>
          <p:nvPr>
            <p:ph type="pic" idx="2"/>
          </p:nvPr>
        </p:nvSpPr>
        <p:spPr>
          <a:xfrm>
            <a:off x="277906" y="228600"/>
            <a:ext cx="3460658" cy="6345238"/>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0" name="Shape 140"/>
          <p:cNvSpPr txBox="1">
            <a:spLocks noGrp="1"/>
          </p:cNvSpPr>
          <p:nvPr>
            <p:ph type="body" idx="1"/>
          </p:nvPr>
        </p:nvSpPr>
        <p:spPr>
          <a:xfrm>
            <a:off x="4169404" y="3995737"/>
            <a:ext cx="3898272"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1" name="Shape 141"/>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2" name="Shape 142"/>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3" name="Shape 143"/>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44" name="Shape 144"/>
          <p:cNvSpPr txBox="1"/>
          <p:nvPr/>
        </p:nvSpPr>
        <p:spPr>
          <a:xfrm>
            <a:off x="3990110"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6505" y="4424082"/>
            <a:ext cx="6191157" cy="83371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Shape 147"/>
          <p:cNvSpPr>
            <a:spLocks noGrp="1"/>
          </p:cNvSpPr>
          <p:nvPr>
            <p:ph type="pic" idx="2"/>
          </p:nvPr>
        </p:nvSpPr>
        <p:spPr>
          <a:xfrm>
            <a:off x="277905" y="228600"/>
            <a:ext cx="637838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8" name="Shape 148"/>
          <p:cNvSpPr txBox="1">
            <a:spLocks noGrp="1"/>
          </p:cNvSpPr>
          <p:nvPr>
            <p:ph type="body" idx="1"/>
          </p:nvPr>
        </p:nvSpPr>
        <p:spPr>
          <a:xfrm>
            <a:off x="506505" y="5257799"/>
            <a:ext cx="6191157" cy="885825"/>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9" name="Shape 14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0" name="Shape 15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1" name="Shape 15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52" name="Shape 152"/>
          <p:cNvSpPr/>
          <p:nvPr/>
        </p:nvSpPr>
        <p:spPr>
          <a:xfrm>
            <a:off x="6802438" y="22860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3" name="Shape 153"/>
          <p:cNvSpPr/>
          <p:nvPr/>
        </p:nvSpPr>
        <p:spPr>
          <a:xfrm>
            <a:off x="6802438" y="2377440"/>
            <a:ext cx="20574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4" name="Shape 154"/>
          <p:cNvSpPr txBox="1"/>
          <p:nvPr/>
        </p:nvSpPr>
        <p:spPr>
          <a:xfrm>
            <a:off x="327212" y="4632792"/>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Shape 155"/>
        <p:cNvGrpSpPr/>
        <p:nvPr/>
      </p:nvGrpSpPr>
      <p:grpSpPr>
        <a:xfrm>
          <a:off x="0" y="0"/>
          <a:ext cx="0" cy="0"/>
          <a:chOff x="0" y="0"/>
          <a:chExt cx="0" cy="0"/>
        </a:xfrm>
      </p:grpSpPr>
      <p:sp>
        <p:nvSpPr>
          <p:cNvPr id="156" name="Shape 156"/>
          <p:cNvSpPr/>
          <p:nvPr/>
        </p:nvSpPr>
        <p:spPr>
          <a:xfrm>
            <a:off x="282574" y="228600"/>
            <a:ext cx="6387167"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7" name="Shape 157"/>
          <p:cNvSpPr txBox="1">
            <a:spLocks noGrp="1"/>
          </p:cNvSpPr>
          <p:nvPr>
            <p:ph type="title"/>
          </p:nvPr>
        </p:nvSpPr>
        <p:spPr>
          <a:xfrm>
            <a:off x="380554" y="2571750"/>
            <a:ext cx="6181611"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Shape 158"/>
          <p:cNvSpPr txBox="1">
            <a:spLocks noGrp="1"/>
          </p:cNvSpPr>
          <p:nvPr>
            <p:ph type="body" idx="1"/>
          </p:nvPr>
        </p:nvSpPr>
        <p:spPr>
          <a:xfrm>
            <a:off x="381094" y="3733800"/>
            <a:ext cx="6179566"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59" name="Shape 159"/>
          <p:cNvSpPr txBox="1">
            <a:spLocks noGrp="1"/>
          </p:cNvSpPr>
          <p:nvPr>
            <p:ph type="dt" idx="10"/>
          </p:nvPr>
        </p:nvSpPr>
        <p:spPr>
          <a:xfrm>
            <a:off x="5212262"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0" name="Shape 160"/>
          <p:cNvSpPr txBox="1">
            <a:spLocks noGrp="1"/>
          </p:cNvSpPr>
          <p:nvPr>
            <p:ph type="ftr" idx="11"/>
          </p:nvPr>
        </p:nvSpPr>
        <p:spPr>
          <a:xfrm>
            <a:off x="381095" y="6235607"/>
            <a:ext cx="46481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1" name="Shape 16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62" name="Shape 162"/>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63" name="Shape 163"/>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4" name="Shape 164"/>
          <p:cNvSpPr>
            <a:spLocks noGrp="1"/>
          </p:cNvSpPr>
          <p:nvPr>
            <p:ph type="pic" idx="2"/>
          </p:nvPr>
        </p:nvSpPr>
        <p:spPr>
          <a:xfrm>
            <a:off x="6802438" y="23749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65" name="Shape 165"/>
          <p:cNvSpPr>
            <a:spLocks noGrp="1"/>
          </p:cNvSpPr>
          <p:nvPr>
            <p:ph type="pic" idx="3"/>
          </p:nvPr>
        </p:nvSpPr>
        <p:spPr>
          <a:xfrm>
            <a:off x="6802438" y="4535424"/>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Pictures with Caption">
    <p:spTree>
      <p:nvGrpSpPr>
        <p:cNvPr id="1" name="Shape 166"/>
        <p:cNvGrpSpPr/>
        <p:nvPr/>
      </p:nvGrpSpPr>
      <p:grpSpPr>
        <a:xfrm>
          <a:off x="0" y="0"/>
          <a:ext cx="0" cy="0"/>
          <a:chOff x="0" y="0"/>
          <a:chExt cx="0" cy="0"/>
        </a:xfrm>
      </p:grpSpPr>
      <p:sp>
        <p:nvSpPr>
          <p:cNvPr id="167" name="Shape 167"/>
          <p:cNvSpPr/>
          <p:nvPr/>
        </p:nvSpPr>
        <p:spPr>
          <a:xfrm>
            <a:off x="282575" y="228600"/>
            <a:ext cx="423545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8" name="Shape 168"/>
          <p:cNvSpPr txBox="1">
            <a:spLocks noGrp="1"/>
          </p:cNvSpPr>
          <p:nvPr>
            <p:ph type="title"/>
          </p:nvPr>
        </p:nvSpPr>
        <p:spPr>
          <a:xfrm>
            <a:off x="380554" y="2571750"/>
            <a:ext cx="401663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Shape 169"/>
          <p:cNvSpPr txBox="1">
            <a:spLocks noGrp="1"/>
          </p:cNvSpPr>
          <p:nvPr>
            <p:ph type="body" idx="1"/>
          </p:nvPr>
        </p:nvSpPr>
        <p:spPr>
          <a:xfrm>
            <a:off x="381094" y="3733800"/>
            <a:ext cx="401530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70" name="Shape 170"/>
          <p:cNvSpPr txBox="1">
            <a:spLocks noGrp="1"/>
          </p:cNvSpPr>
          <p:nvPr>
            <p:ph type="dt" idx="10"/>
          </p:nvPr>
        </p:nvSpPr>
        <p:spPr>
          <a:xfrm>
            <a:off x="3048000"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1" name="Shape 171"/>
          <p:cNvSpPr txBox="1">
            <a:spLocks noGrp="1"/>
          </p:cNvSpPr>
          <p:nvPr>
            <p:ph type="ftr" idx="11"/>
          </p:nvPr>
        </p:nvSpPr>
        <p:spPr>
          <a:xfrm>
            <a:off x="381095" y="6235607"/>
            <a:ext cx="25907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2" name="Shape 17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73" name="Shape 17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74" name="Shape 174"/>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5" name="Shape 175"/>
          <p:cNvSpPr/>
          <p:nvPr/>
        </p:nvSpPr>
        <p:spPr>
          <a:xfrm>
            <a:off x="4624388" y="4534726"/>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6" name="Shape 176"/>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7" name="Shape 177"/>
          <p:cNvSpPr>
            <a:spLocks noGrp="1"/>
          </p:cNvSpPr>
          <p:nvPr>
            <p:ph type="pic" idx="3"/>
          </p:nvPr>
        </p:nvSpPr>
        <p:spPr>
          <a:xfrm>
            <a:off x="4624388" y="2381663"/>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8" name="Shape 178"/>
          <p:cNvSpPr>
            <a:spLocks noGrp="1"/>
          </p:cNvSpPr>
          <p:nvPr>
            <p:ph type="pic" idx="4"/>
          </p:nvPr>
        </p:nvSpPr>
        <p:spPr>
          <a:xfrm>
            <a:off x="6803136" y="2381662"/>
            <a:ext cx="2057400"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Pictures with Caption, Alt.">
    <p:spTree>
      <p:nvGrpSpPr>
        <p:cNvPr id="1" name="Shape 179"/>
        <p:cNvGrpSpPr/>
        <p:nvPr/>
      </p:nvGrpSpPr>
      <p:grpSpPr>
        <a:xfrm>
          <a:off x="0" y="0"/>
          <a:ext cx="0" cy="0"/>
          <a:chOff x="0" y="0"/>
          <a:chExt cx="0" cy="0"/>
        </a:xfrm>
      </p:grpSpPr>
      <p:sp>
        <p:nvSpPr>
          <p:cNvPr id="180" name="Shape 180"/>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81" name="Shape 181"/>
          <p:cNvSpPr txBox="1">
            <a:spLocks noGrp="1"/>
          </p:cNvSpPr>
          <p:nvPr>
            <p:ph type="title"/>
          </p:nvPr>
        </p:nvSpPr>
        <p:spPr>
          <a:xfrm>
            <a:off x="4953000" y="3124200"/>
            <a:ext cx="3108960"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Shape 182"/>
          <p:cNvSpPr>
            <a:spLocks noGrp="1"/>
          </p:cNvSpPr>
          <p:nvPr>
            <p:ph type="pic" idx="2"/>
          </p:nvPr>
        </p:nvSpPr>
        <p:spPr>
          <a:xfrm>
            <a:off x="277905" y="2365248"/>
            <a:ext cx="424011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83" name="Shape 183"/>
          <p:cNvSpPr txBox="1">
            <a:spLocks noGrp="1"/>
          </p:cNvSpPr>
          <p:nvPr>
            <p:ph type="body" idx="1"/>
          </p:nvPr>
        </p:nvSpPr>
        <p:spPr>
          <a:xfrm>
            <a:off x="4953000" y="3995737"/>
            <a:ext cx="3108960"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84" name="Shape 184"/>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5" name="Shape 185"/>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6" name="Shape 186"/>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87" name="Shape 187"/>
          <p:cNvSpPr txBox="1"/>
          <p:nvPr/>
        </p:nvSpPr>
        <p:spPr>
          <a:xfrm>
            <a:off x="4750361"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
        <p:nvSpPr>
          <p:cNvPr id="188" name="Shape 188"/>
          <p:cNvSpPr>
            <a:spLocks noGrp="1"/>
          </p:cNvSpPr>
          <p:nvPr>
            <p:ph type="pic" idx="3"/>
          </p:nvPr>
        </p:nvSpPr>
        <p:spPr>
          <a:xfrm>
            <a:off x="27790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89" name="Shape 189"/>
          <p:cNvSpPr>
            <a:spLocks noGrp="1"/>
          </p:cNvSpPr>
          <p:nvPr>
            <p:ph type="pic" idx="4"/>
          </p:nvPr>
        </p:nvSpPr>
        <p:spPr>
          <a:xfrm>
            <a:off x="246062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90"/>
        <p:cNvGrpSpPr/>
        <p:nvPr/>
      </p:nvGrpSpPr>
      <p:grpSpPr>
        <a:xfrm>
          <a:off x="0" y="0"/>
          <a:ext cx="0" cy="0"/>
          <a:chOff x="0" y="0"/>
          <a:chExt cx="0" cy="0"/>
        </a:xfrm>
      </p:grpSpPr>
      <p:sp>
        <p:nvSpPr>
          <p:cNvPr id="191" name="Shape 191"/>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92" name="Shape 19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93" name="Shape 193"/>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Shape 194"/>
          <p:cNvSpPr txBox="1">
            <a:spLocks noGrp="1"/>
          </p:cNvSpPr>
          <p:nvPr>
            <p:ph type="body" idx="1"/>
          </p:nvPr>
        </p:nvSpPr>
        <p:spPr>
          <a:xfrm rot="5400000">
            <a:off x="2204149" y="275525"/>
            <a:ext cx="4144963" cy="755631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95" name="Shape 195"/>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6" name="Shape 196"/>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7" name="Shape 197"/>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98"/>
        <p:cNvGrpSpPr/>
        <p:nvPr/>
      </p:nvGrpSpPr>
      <p:grpSpPr>
        <a:xfrm>
          <a:off x="0" y="0"/>
          <a:ext cx="0" cy="0"/>
          <a:chOff x="0" y="0"/>
          <a:chExt cx="0" cy="0"/>
        </a:xfrm>
      </p:grpSpPr>
      <p:sp>
        <p:nvSpPr>
          <p:cNvPr id="199" name="Shape 199"/>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00" name="Shape 200"/>
          <p:cNvSpPr txBox="1">
            <a:spLocks noGrp="1"/>
          </p:cNvSpPr>
          <p:nvPr>
            <p:ph type="title"/>
          </p:nvPr>
        </p:nvSpPr>
        <p:spPr>
          <a:xfrm rot="5400000">
            <a:off x="5750720" y="3199794"/>
            <a:ext cx="5171422" cy="68131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Shape 201"/>
          <p:cNvSpPr txBox="1">
            <a:spLocks noGrp="1"/>
          </p:cNvSpPr>
          <p:nvPr>
            <p:ph type="body" idx="1"/>
          </p:nvPr>
        </p:nvSpPr>
        <p:spPr>
          <a:xfrm rot="5400000">
            <a:off x="1293765" y="122191"/>
            <a:ext cx="5184869" cy="6858000"/>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202" name="Shape 20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3" name="Shape 20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4" name="Shape 20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205" name="Shape 205"/>
          <p:cNvSpPr txBox="1"/>
          <p:nvPr/>
        </p:nvSpPr>
        <p:spPr>
          <a:xfrm rot="-5400000">
            <a:off x="8593111" y="561668"/>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A40ED-60D9-43E2-A395-9CFF58BB878C}"/>
              </a:ext>
            </a:extLst>
          </p:cNvPr>
          <p:cNvSpPr>
            <a:spLocks noGrp="1"/>
          </p:cNvSpPr>
          <p:nvPr>
            <p:ph type="dt" idx="10"/>
          </p:nvPr>
        </p:nvSpPr>
        <p:spPr/>
        <p:txBody>
          <a:bodyPr/>
          <a:lstStyle/>
          <a:p>
            <a:endParaRPr lang="en-US"/>
          </a:p>
        </p:txBody>
      </p:sp>
      <p:sp>
        <p:nvSpPr>
          <p:cNvPr id="3" name="Footer Placeholder 2">
            <a:extLst>
              <a:ext uri="{FF2B5EF4-FFF2-40B4-BE49-F238E27FC236}">
                <a16:creationId xmlns:a16="http://schemas.microsoft.com/office/drawing/2014/main" id="{E81AEDB5-F33A-408E-875A-DD8F1132CB9F}"/>
              </a:ext>
            </a:extLst>
          </p:cNvPr>
          <p:cNvSpPr>
            <a:spLocks noGrp="1"/>
          </p:cNvSpPr>
          <p:nvPr>
            <p:ph type="ftr" idx="11"/>
          </p:nvPr>
        </p:nvSpPr>
        <p:spPr/>
        <p:txBody>
          <a:bodyPr/>
          <a:lstStyle/>
          <a:p>
            <a:endParaRPr lang="en-US"/>
          </a:p>
        </p:txBody>
      </p:sp>
      <p:sp>
        <p:nvSpPr>
          <p:cNvPr id="4" name="Slide Number Placeholder 3">
            <a:extLst>
              <a:ext uri="{FF2B5EF4-FFF2-40B4-BE49-F238E27FC236}">
                <a16:creationId xmlns:a16="http://schemas.microsoft.com/office/drawing/2014/main" id="{B06209BE-1D16-4E2E-AD7A-1AB6BD8458E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lt1"/>
                </a:solidFill>
                <a:latin typeface="Rockwell"/>
                <a:ea typeface="Rockwell"/>
                <a:cs typeface="Rockwell"/>
                <a:sym typeface="Rockwell"/>
              </a:rPr>
              <a:t>‹#›</a:t>
            </a:fld>
            <a:endParaRPr lang="en-US" sz="14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50878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MWD_PPT_Waves_Cov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59992"/>
            <a:ext cx="9144000" cy="5398008"/>
          </a:xfrm>
          <a:prstGeom prst="rect">
            <a:avLst/>
          </a:prstGeom>
        </p:spPr>
      </p:pic>
      <p:sp>
        <p:nvSpPr>
          <p:cNvPr id="2" name="Title 1"/>
          <p:cNvSpPr>
            <a:spLocks noGrp="1"/>
          </p:cNvSpPr>
          <p:nvPr>
            <p:ph type="ctrTitle"/>
          </p:nvPr>
        </p:nvSpPr>
        <p:spPr>
          <a:xfrm>
            <a:off x="551981" y="3437681"/>
            <a:ext cx="7772400" cy="1676464"/>
          </a:xfrm>
        </p:spPr>
        <p:txBody>
          <a:bodyPr anchor="b">
            <a:no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51981" y="5130521"/>
            <a:ext cx="7772400" cy="772568"/>
          </a:xfrm>
        </p:spPr>
        <p:txBody>
          <a:bodyPr>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EMWD_Full-Name_rgb.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3946" y="237356"/>
            <a:ext cx="3728227" cy="2198879"/>
          </a:xfrm>
          <a:prstGeom prst="rect">
            <a:avLst/>
          </a:prstGeom>
        </p:spPr>
      </p:pic>
    </p:spTree>
    <p:extLst>
      <p:ext uri="{BB962C8B-B14F-4D97-AF65-F5344CB8AC3E}">
        <p14:creationId xmlns:p14="http://schemas.microsoft.com/office/powerpoint/2010/main" val="3569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5009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6"/>
        <p:cNvGrpSpPr/>
        <p:nvPr/>
      </p:nvGrpSpPr>
      <p:grpSpPr>
        <a:xfrm>
          <a:off x="0" y="0"/>
          <a:ext cx="0" cy="0"/>
          <a:chOff x="0" y="0"/>
          <a:chExt cx="0" cy="0"/>
        </a:xfrm>
      </p:grpSpPr>
      <p:sp>
        <p:nvSpPr>
          <p:cNvPr id="27" name="Shape 27"/>
          <p:cNvSpPr/>
          <p:nvPr/>
        </p:nvSpPr>
        <p:spPr>
          <a:xfrm>
            <a:off x="8210550" y="282574"/>
            <a:ext cx="642097"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8" name="Shape 2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0" name="Shape 3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 name="Shape 3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 name="Shape 3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33" name="Shape 33"/>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34" name="Shape 34"/>
          <p:cNvSpPr/>
          <p:nvPr/>
        </p:nvSpPr>
        <p:spPr>
          <a:xfrm>
            <a:off x="8068235" y="282574"/>
            <a:ext cx="9144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p:nvPr>
        </p:nvSpPr>
        <p:spPr>
          <a:xfrm>
            <a:off x="722313" y="1924152"/>
            <a:ext cx="7772400" cy="1885669"/>
          </a:xfrm>
        </p:spPr>
        <p:txBody>
          <a:bodyPr anchor="t" anchorCtr="0">
            <a:noAutofit/>
          </a:bodyPr>
          <a:lstStyle>
            <a:lvl1pPr algn="l">
              <a:defRPr sz="3200" b="0" cap="none"/>
            </a:lvl1pPr>
          </a:lstStyle>
          <a:p>
            <a:r>
              <a:rPr lang="en-US"/>
              <a:t>Click to edit Master title style</a:t>
            </a:r>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Tree>
    <p:extLst>
      <p:ext uri="{BB962C8B-B14F-4D97-AF65-F5344CB8AC3E}">
        <p14:creationId xmlns:p14="http://schemas.microsoft.com/office/powerpoint/2010/main" val="112127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781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No Logo for Large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9" name="Text Placeholder 8">
            <a:extLst>
              <a:ext uri="{FF2B5EF4-FFF2-40B4-BE49-F238E27FC236}">
                <a16:creationId xmlns:a16="http://schemas.microsoft.com/office/drawing/2014/main" id="{7A8FD0F3-85A3-4EA6-86D0-3796AE636CEC}"/>
              </a:ext>
            </a:extLst>
          </p:cNvPr>
          <p:cNvSpPr>
            <a:spLocks noGrp="1"/>
          </p:cNvSpPr>
          <p:nvPr>
            <p:ph type="body" sz="quarter" idx="10" hasCustomPrompt="1"/>
          </p:nvPr>
        </p:nvSpPr>
        <p:spPr>
          <a:xfrm>
            <a:off x="6352162" y="6167199"/>
            <a:ext cx="2334638" cy="603250"/>
          </a:xfrm>
        </p:spPr>
        <p:txBody>
          <a:bodyPr/>
          <a:lstStyle>
            <a:lvl1pPr marL="0" indent="0" algn="ctr">
              <a:buNone/>
              <a:defRPr sz="1000">
                <a:highlight>
                  <a:srgbClr val="FFFF00"/>
                </a:highlight>
              </a:defRPr>
            </a:lvl1pPr>
          </a:lstStyle>
          <a:p>
            <a:pPr lvl="0"/>
            <a:r>
              <a:rPr lang="en-US" sz="1000"/>
              <a:t>This layout is only used when graphics overlap the logo. This text does not print or display in presentation mode.</a:t>
            </a:r>
            <a:endParaRPr lang="en-US"/>
          </a:p>
        </p:txBody>
      </p:sp>
    </p:spTree>
    <p:extLst>
      <p:ext uri="{BB962C8B-B14F-4D97-AF65-F5344CB8AC3E}">
        <p14:creationId xmlns:p14="http://schemas.microsoft.com/office/powerpoint/2010/main" val="149596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82181"/>
            <a:ext cx="4040188"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1943"/>
            <a:ext cx="4040188"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82181"/>
            <a:ext cx="4041775"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21943"/>
            <a:ext cx="4041775"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2" name="Straight Connector 11"/>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6564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8" name="Straight Connector 7"/>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70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412310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B34D76-F730-4D12-A41D-4074A45AD412}"/>
              </a:ext>
            </a:extLst>
          </p:cNvPr>
          <p:cNvSpPr>
            <a:spLocks noGrp="1"/>
          </p:cNvSpPr>
          <p:nvPr>
            <p:ph type="body" sz="quarter" idx="11" hasCustomPrompt="1"/>
          </p:nvPr>
        </p:nvSpPr>
        <p:spPr>
          <a:xfrm>
            <a:off x="722313" y="1924050"/>
            <a:ext cx="7772400" cy="882650"/>
          </a:xfrm>
        </p:spPr>
        <p:txBody>
          <a:bodyPr/>
          <a:lstStyle>
            <a:lvl1pPr marL="0" indent="0">
              <a:buNone/>
              <a:defRPr sz="3600"/>
            </a:lvl1pPr>
          </a:lstStyle>
          <a:p>
            <a:pPr lvl="0"/>
            <a:r>
              <a:rPr lang="en-US"/>
              <a:t>Contact Information</a:t>
            </a:r>
          </a:p>
        </p:txBody>
      </p:sp>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13" name="Text Placeholder 12">
            <a:extLst>
              <a:ext uri="{FF2B5EF4-FFF2-40B4-BE49-F238E27FC236}">
                <a16:creationId xmlns:a16="http://schemas.microsoft.com/office/drawing/2014/main" id="{B9E4CB03-FD30-42FD-95ED-7616E140E96A}"/>
              </a:ext>
            </a:extLst>
          </p:cNvPr>
          <p:cNvSpPr>
            <a:spLocks noGrp="1"/>
          </p:cNvSpPr>
          <p:nvPr>
            <p:ph type="body" sz="quarter" idx="13" hasCustomPrompt="1"/>
          </p:nvPr>
        </p:nvSpPr>
        <p:spPr>
          <a:xfrm>
            <a:off x="722313" y="2847546"/>
            <a:ext cx="7772400" cy="1757362"/>
          </a:xfrm>
        </p:spPr>
        <p:txBody>
          <a:bodyPr/>
          <a:lstStyle>
            <a:lvl1pPr marL="0" indent="0">
              <a:spcBef>
                <a:spcPts val="0"/>
              </a:spcBef>
              <a:buNone/>
              <a:defRPr sz="1800"/>
            </a:lvl1pPr>
          </a:lstStyle>
          <a:p>
            <a:pPr lvl="0"/>
            <a:r>
              <a:rPr lang="en-US"/>
              <a:t>Name of Presenter</a:t>
            </a:r>
            <a:br>
              <a:rPr lang="en-US"/>
            </a:br>
            <a:r>
              <a:rPr lang="en-US"/>
              <a:t>Title of Presenter</a:t>
            </a:r>
            <a:br>
              <a:rPr lang="en-US"/>
            </a:br>
            <a:r>
              <a:rPr lang="en-US"/>
              <a:t>(000) 000-0000 Ext. 0000</a:t>
            </a:r>
            <a:br>
              <a:rPr lang="en-US"/>
            </a:br>
            <a:br>
              <a:rPr lang="en-US"/>
            </a:br>
            <a:r>
              <a:rPr lang="en-US"/>
              <a:t>email@emwd.org</a:t>
            </a:r>
          </a:p>
        </p:txBody>
      </p:sp>
    </p:spTree>
    <p:extLst>
      <p:ext uri="{BB962C8B-B14F-4D97-AF65-F5344CB8AC3E}">
        <p14:creationId xmlns:p14="http://schemas.microsoft.com/office/powerpoint/2010/main" val="346588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PT Style Guide 1">
    <p:spTree>
      <p:nvGrpSpPr>
        <p:cNvPr id="1" name=""/>
        <p:cNvGrpSpPr/>
        <p:nvPr/>
      </p:nvGrpSpPr>
      <p:grpSpPr>
        <a:xfrm>
          <a:off x="0" y="0"/>
          <a:ext cx="0" cy="0"/>
          <a:chOff x="0" y="0"/>
          <a:chExt cx="0" cy="0"/>
        </a:xfrm>
      </p:grpSpPr>
      <p:cxnSp>
        <p:nvCxnSpPr>
          <p:cNvPr id="4" name="Straight Connector 3"/>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6" name="TextBox 5"/>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7" name="Rectangle 6"/>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8"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9" name="TextBox 8"/>
          <p:cNvSpPr txBox="1"/>
          <p:nvPr userDrawn="1"/>
        </p:nvSpPr>
        <p:spPr>
          <a:xfrm>
            <a:off x="457202" y="2527649"/>
            <a:ext cx="3886200" cy="3262432"/>
          </a:xfrm>
          <a:prstGeom prst="rect">
            <a:avLst/>
          </a:prstGeom>
          <a:noFill/>
        </p:spPr>
        <p:txBody>
          <a:bodyPr wrap="square" rtlCol="0">
            <a:spAutoFit/>
          </a:bodyPr>
          <a:lstStyle/>
          <a:p>
            <a:r>
              <a:rPr lang="en-US" sz="1400" b="1">
                <a:solidFill>
                  <a:schemeClr val="accent1"/>
                </a:solidFill>
              </a:rPr>
              <a:t>When Presenting</a:t>
            </a:r>
          </a:p>
          <a:p>
            <a:r>
              <a:rPr lang="en-US" sz="1200"/>
              <a:t>Font size should be larger to ensure legibility</a:t>
            </a:r>
            <a:r>
              <a:rPr lang="en-US" sz="1200" baseline="0"/>
              <a:t> from a far distance. Even while scaling to meet the audience’s needs, please maintain the proportions of the template. The header should be larger than the content below the line.</a:t>
            </a:r>
          </a:p>
          <a:p>
            <a:endParaRPr lang="en-US" sz="1200" baseline="0"/>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36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28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Keep sizing consistent throughout. If you do not have a lot of content on the slide, body content can be larger but no larger than the max. Font inside of shapes can be larger as shapes are used for emphasis.</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28 </a:t>
            </a:r>
            <a:r>
              <a:rPr lang="en-US" sz="1200" b="1" kern="1200" err="1">
                <a:solidFill>
                  <a:schemeClr val="tx1"/>
                </a:solidFill>
                <a:latin typeface="+mn-lt"/>
                <a:ea typeface="+mn-ea"/>
                <a:cs typeface="+mn-cs"/>
              </a:rPr>
              <a:t>pt</a:t>
            </a:r>
            <a:r>
              <a:rPr lang="en-US" sz="1200" b="1" kern="1200">
                <a:solidFill>
                  <a:schemeClr val="tx1"/>
                </a:solidFill>
                <a:latin typeface="+mn-lt"/>
                <a:ea typeface="+mn-ea"/>
                <a:cs typeface="+mn-cs"/>
              </a:rPr>
              <a:t>,</a:t>
            </a:r>
            <a:r>
              <a:rPr lang="en-US" sz="1200" b="1" kern="1200" baseline="0">
                <a:solidFill>
                  <a:schemeClr val="tx1"/>
                </a:solidFill>
                <a:latin typeface="+mn-lt"/>
                <a:ea typeface="+mn-ea"/>
                <a:cs typeface="+mn-cs"/>
              </a:rPr>
              <a:t> body content: </a:t>
            </a:r>
            <a:r>
              <a:rPr lang="en-US" sz="1200" b="1" kern="1200">
                <a:solidFill>
                  <a:schemeClr val="tx1"/>
                </a:solidFill>
                <a:latin typeface="+mn-lt"/>
                <a:ea typeface="+mn-ea"/>
                <a:cs typeface="+mn-cs"/>
              </a:rPr>
              <a:t>16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Font smaller than 28 </a:t>
            </a:r>
            <a:r>
              <a:rPr lang="en-US" sz="1200" err="1"/>
              <a:t>pt</a:t>
            </a:r>
            <a:r>
              <a:rPr lang="en-US" sz="1200"/>
              <a:t> in the header or 16</a:t>
            </a:r>
            <a:r>
              <a:rPr lang="en-US" sz="1200" baseline="0"/>
              <a:t> </a:t>
            </a:r>
            <a:r>
              <a:rPr lang="en-US" sz="1200" baseline="0" err="1"/>
              <a:t>pt</a:t>
            </a:r>
            <a:r>
              <a:rPr lang="en-US" sz="1200" baseline="0"/>
              <a:t> in body content will be very hard to read. Consider moving content to a continued slide if you find yourself condensing the font.</a:t>
            </a:r>
            <a:endParaRPr lang="en-US" sz="1200"/>
          </a:p>
        </p:txBody>
      </p:sp>
      <p:sp>
        <p:nvSpPr>
          <p:cNvPr id="10" name="TextBox 9"/>
          <p:cNvSpPr txBox="1"/>
          <p:nvPr userDrawn="1"/>
        </p:nvSpPr>
        <p:spPr>
          <a:xfrm>
            <a:off x="4697835" y="2527648"/>
            <a:ext cx="3886200" cy="3577523"/>
          </a:xfrm>
          <a:prstGeom prst="rect">
            <a:avLst/>
          </a:prstGeom>
          <a:noFill/>
        </p:spPr>
        <p:txBody>
          <a:bodyPr wrap="square" lIns="27432" tIns="27432" rIns="27432" bIns="27432" rtlCol="0" anchor="t" anchorCtr="0">
            <a:noAutofit/>
          </a:bodyPr>
          <a:lstStyle/>
          <a:p>
            <a:r>
              <a:rPr lang="en-US" sz="1400" b="1">
                <a:solidFill>
                  <a:schemeClr val="accent1"/>
                </a:solidFill>
              </a:rPr>
              <a:t>When Printing</a:t>
            </a:r>
          </a:p>
          <a:p>
            <a:r>
              <a:rPr lang="en-US" sz="1200">
                <a:solidFill>
                  <a:schemeClr val="tx1"/>
                </a:solidFill>
              </a:rPr>
              <a:t>Printed</a:t>
            </a:r>
            <a:r>
              <a:rPr lang="en-US" sz="1200" baseline="0">
                <a:solidFill>
                  <a:schemeClr val="tx1"/>
                </a:solidFill>
              </a:rPr>
              <a:t> files can have smaller font as target audience members are closer to the material. </a:t>
            </a:r>
          </a:p>
          <a:p>
            <a:endParaRPr lang="en-US" sz="1200" baseline="0">
              <a:solidFill>
                <a:schemeClr val="tx1"/>
              </a:solidFill>
            </a:endParaRPr>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28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14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If you do not have a lot of content on the slide, font can be larger, but not larger than the max. When printing out a document, large font on a page can feel wasteful of space. </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20</a:t>
            </a:r>
            <a:r>
              <a:rPr lang="en-US" sz="1200" b="1" kern="1200" baseline="0">
                <a:solidFill>
                  <a:schemeClr val="tx1"/>
                </a:solidFill>
                <a:latin typeface="+mn-lt"/>
                <a:ea typeface="+mn-ea"/>
                <a:cs typeface="+mn-cs"/>
              </a:rPr>
              <a:t>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11</a:t>
            </a:r>
            <a:r>
              <a:rPr lang="en-US" sz="1200" b="1" kern="1200">
                <a:solidFill>
                  <a:schemeClr val="tx1"/>
                </a:solidFill>
                <a:latin typeface="+mn-lt"/>
                <a:ea typeface="+mn-ea"/>
                <a:cs typeface="+mn-cs"/>
              </a:rPr>
              <a:t>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To maintain emphasis</a:t>
            </a:r>
            <a:r>
              <a:rPr lang="en-US" sz="1200" baseline="0"/>
              <a:t> of page headers, please do not use font smaller than 20 pt. For body content, the smallest point size appropriate for most audiences is 11 pt. Smaller than this size can be very difficult to read, and since our information is important, make it as easy as possible to consume the content.</a:t>
            </a:r>
            <a:endParaRPr lang="en-US" sz="1200"/>
          </a:p>
          <a:p>
            <a:endParaRPr lang="en-US" sz="1200">
              <a:solidFill>
                <a:schemeClr val="tx1"/>
              </a:solidFill>
            </a:endParaRPr>
          </a:p>
        </p:txBody>
      </p:sp>
    </p:spTree>
    <p:extLst>
      <p:ext uri="{BB962C8B-B14F-4D97-AF65-F5344CB8AC3E}">
        <p14:creationId xmlns:p14="http://schemas.microsoft.com/office/powerpoint/2010/main" val="121663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T Style Guide 2">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8652" y="2591149"/>
            <a:ext cx="2554287"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pic>
        <p:nvPicPr>
          <p:cNvPr id="19" name="Picture 18" descr="EMWD_Acronym_rgb.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29128" y="2471800"/>
            <a:ext cx="1253903" cy="942693"/>
          </a:xfrm>
          <a:prstGeom prst="rect">
            <a:avLst/>
          </a:prstGeom>
        </p:spPr>
      </p:pic>
      <p:sp>
        <p:nvSpPr>
          <p:cNvPr id="20" name="TextBox 19"/>
          <p:cNvSpPr txBox="1"/>
          <p:nvPr userDrawn="1"/>
        </p:nvSpPr>
        <p:spPr>
          <a:xfrm>
            <a:off x="457202" y="2527649"/>
            <a:ext cx="2403473" cy="1384995"/>
          </a:xfrm>
          <a:prstGeom prst="rect">
            <a:avLst/>
          </a:prstGeom>
          <a:noFill/>
        </p:spPr>
        <p:txBody>
          <a:bodyPr wrap="square" rtlCol="0">
            <a:spAutoFit/>
          </a:bodyPr>
          <a:lstStyle/>
          <a:p>
            <a:r>
              <a:rPr lang="en-US" sz="1200" b="1">
                <a:solidFill>
                  <a:schemeClr val="accent1"/>
                </a:solidFill>
              </a:rPr>
              <a:t>EMWD</a:t>
            </a:r>
            <a:r>
              <a:rPr lang="en-US" sz="1200" b="1" baseline="0">
                <a:solidFill>
                  <a:schemeClr val="accent1"/>
                </a:solidFill>
              </a:rPr>
              <a:t> Logo</a:t>
            </a:r>
            <a:endParaRPr lang="en-US" sz="1200" b="1">
              <a:solidFill>
                <a:schemeClr val="accent1"/>
              </a:solidFill>
            </a:endParaRPr>
          </a:p>
          <a:p>
            <a:r>
              <a:rPr lang="en-US" sz="1200"/>
              <a:t>The logo </a:t>
            </a:r>
            <a:r>
              <a:rPr lang="en-US" sz="1200" baseline="0"/>
              <a:t>should be on all slides. </a:t>
            </a:r>
            <a:r>
              <a:rPr lang="en-US" sz="1200" baseline="0">
                <a:highlight>
                  <a:srgbClr val="FFFF00"/>
                </a:highlight>
              </a:rPr>
              <a:t>Provide a white space buffer between the logo and other graphics.  If the logo must be covered, please do not partially overlap the logo.</a:t>
            </a:r>
            <a:r>
              <a:rPr lang="en-US" sz="1200" baseline="0"/>
              <a:t> </a:t>
            </a:r>
            <a:endParaRPr lang="en-US" sz="1200"/>
          </a:p>
        </p:txBody>
      </p:sp>
      <p:sp>
        <p:nvSpPr>
          <p:cNvPr id="21" name="TextBox 20"/>
          <p:cNvSpPr txBox="1"/>
          <p:nvPr userDrawn="1"/>
        </p:nvSpPr>
        <p:spPr>
          <a:xfrm>
            <a:off x="457202" y="4194142"/>
            <a:ext cx="2403473" cy="1469783"/>
          </a:xfrm>
          <a:prstGeom prst="rect">
            <a:avLst/>
          </a:prstGeom>
          <a:noFill/>
        </p:spPr>
        <p:txBody>
          <a:bodyPr wrap="square" lIns="91440" tIns="27432" rIns="91440" bIns="27432"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solidFill>
                  <a:schemeClr val="accent1"/>
                </a:solidFill>
              </a:rPr>
              <a:t>Calibri Font</a:t>
            </a:r>
          </a:p>
          <a:p>
            <a:r>
              <a:rPr lang="en-US" sz="1200">
                <a:solidFill>
                  <a:schemeClr val="tx1"/>
                </a:solidFill>
              </a:rPr>
              <a:t>Calibri</a:t>
            </a:r>
            <a:r>
              <a:rPr lang="en-US" sz="1200" baseline="0">
                <a:solidFill>
                  <a:schemeClr val="tx1"/>
                </a:solidFill>
              </a:rPr>
              <a:t> </a:t>
            </a:r>
            <a:r>
              <a:rPr lang="en-US" sz="1200">
                <a:solidFill>
                  <a:schemeClr val="tx1"/>
                </a:solidFill>
              </a:rPr>
              <a:t>is the default font for this template. When transitioning past presentations, pay close attention to font transitions and font size. The default font color is black. Headlines can be in EMWD Blue.</a:t>
            </a:r>
          </a:p>
        </p:txBody>
      </p:sp>
      <p:grpSp>
        <p:nvGrpSpPr>
          <p:cNvPr id="27" name="Group 26"/>
          <p:cNvGrpSpPr/>
          <p:nvPr userDrawn="1"/>
        </p:nvGrpSpPr>
        <p:grpSpPr>
          <a:xfrm>
            <a:off x="2525086" y="4295596"/>
            <a:ext cx="2245986" cy="479014"/>
            <a:chOff x="2818701" y="4354166"/>
            <a:chExt cx="2245986" cy="479014"/>
          </a:xfrm>
        </p:grpSpPr>
        <p:sp>
          <p:nvSpPr>
            <p:cNvPr id="22" name="TextBox 21"/>
            <p:cNvSpPr txBox="1"/>
            <p:nvPr userDrawn="1"/>
          </p:nvSpPr>
          <p:spPr>
            <a:xfrm>
              <a:off x="2818701" y="4354166"/>
              <a:ext cx="2245986" cy="367769"/>
            </a:xfrm>
            <a:prstGeom prst="rect">
              <a:avLst/>
            </a:prstGeom>
            <a:noFill/>
          </p:spPr>
          <p:txBody>
            <a:bodyPr wrap="square" lIns="27432" tIns="27432" rIns="27432" bIns="27432" rtlCol="0" anchor="ctr" anchorCtr="0">
              <a:noAutofit/>
            </a:bodyPr>
            <a:lstStyle/>
            <a:p>
              <a:pPr algn="ctr"/>
              <a:r>
                <a:rPr lang="en-US" sz="1200">
                  <a:solidFill>
                    <a:schemeClr val="tx1"/>
                  </a:solidFill>
                </a:rPr>
                <a:t>Calibri 12 pt. sample copy </a:t>
              </a:r>
            </a:p>
          </p:txBody>
        </p:sp>
        <p:sp>
          <p:nvSpPr>
            <p:cNvPr id="24" name="TextBox 23"/>
            <p:cNvSpPr txBox="1"/>
            <p:nvPr userDrawn="1"/>
          </p:nvSpPr>
          <p:spPr>
            <a:xfrm>
              <a:off x="3569112" y="4633751"/>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grpSp>
      <p:grpSp>
        <p:nvGrpSpPr>
          <p:cNvPr id="2" name="Group 1"/>
          <p:cNvGrpSpPr/>
          <p:nvPr userDrawn="1"/>
        </p:nvGrpSpPr>
        <p:grpSpPr>
          <a:xfrm>
            <a:off x="2525086" y="4896399"/>
            <a:ext cx="2245986" cy="544390"/>
            <a:chOff x="2525086" y="5028603"/>
            <a:chExt cx="2245986" cy="544390"/>
          </a:xfrm>
        </p:grpSpPr>
        <p:sp>
          <p:nvSpPr>
            <p:cNvPr id="23" name="TextBox 22"/>
            <p:cNvSpPr txBox="1"/>
            <p:nvPr userDrawn="1"/>
          </p:nvSpPr>
          <p:spPr>
            <a:xfrm>
              <a:off x="2525086" y="5061237"/>
              <a:ext cx="2245986" cy="366384"/>
            </a:xfrm>
            <a:prstGeom prst="rect">
              <a:avLst/>
            </a:prstGeom>
            <a:noFill/>
          </p:spPr>
          <p:txBody>
            <a:bodyPr wrap="square" lIns="27432" tIns="27432" rIns="27432" bIns="27432" rtlCol="0" anchor="ctr" anchorCtr="0">
              <a:noAutofit/>
            </a:bodyPr>
            <a:lstStyle/>
            <a:p>
              <a:pPr algn="ctr"/>
              <a:r>
                <a:rPr lang="en-US" sz="1200">
                  <a:solidFill>
                    <a:schemeClr val="tx1"/>
                  </a:solidFill>
                  <a:latin typeface="Arial" panose="020B0604020202020204" pitchFamily="34" charset="0"/>
                  <a:cs typeface="Arial" panose="020B0604020202020204" pitchFamily="34" charset="0"/>
                </a:rPr>
                <a:t>Arial 12</a:t>
              </a:r>
              <a:r>
                <a:rPr lang="en-US" sz="1200" baseline="0">
                  <a:solidFill>
                    <a:schemeClr val="tx1"/>
                  </a:solidFill>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pt. sample copy </a:t>
              </a:r>
            </a:p>
          </p:txBody>
        </p:sp>
        <p:sp>
          <p:nvSpPr>
            <p:cNvPr id="25" name="TextBox 24"/>
            <p:cNvSpPr txBox="1"/>
            <p:nvPr userDrawn="1"/>
          </p:nvSpPr>
          <p:spPr>
            <a:xfrm>
              <a:off x="3300295" y="5373564"/>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26" name="Straight Connector 25"/>
            <p:cNvCxnSpPr/>
            <p:nvPr userDrawn="1"/>
          </p:nvCxnSpPr>
          <p:spPr>
            <a:xfrm>
              <a:off x="3264059" y="5028603"/>
              <a:ext cx="968638" cy="453065"/>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userDrawn="1"/>
        </p:nvSpPr>
        <p:spPr>
          <a:xfrm>
            <a:off x="4697836" y="2527649"/>
            <a:ext cx="2019134" cy="1004116"/>
          </a:xfrm>
          <a:prstGeom prst="rect">
            <a:avLst/>
          </a:prstGeom>
          <a:noFill/>
        </p:spPr>
        <p:txBody>
          <a:bodyPr wrap="square" lIns="27432" tIns="27432" rIns="27432" bIns="27432" rtlCol="0" anchor="t" anchorCtr="0">
            <a:noAutofit/>
          </a:bodyPr>
          <a:lstStyle/>
          <a:p>
            <a:r>
              <a:rPr lang="en-US" sz="1200" b="1">
                <a:solidFill>
                  <a:schemeClr val="accent1"/>
                </a:solidFill>
              </a:rPr>
              <a:t>Theme Colors</a:t>
            </a:r>
          </a:p>
          <a:p>
            <a:r>
              <a:rPr lang="en-US" sz="1200">
                <a:solidFill>
                  <a:schemeClr val="tx1"/>
                </a:solidFill>
              </a:rPr>
              <a:t>The chart to the right defines the correct color name and on screen value of each approved color in this template.</a:t>
            </a:r>
          </a:p>
        </p:txBody>
      </p:sp>
    </p:spTree>
    <p:extLst>
      <p:ext uri="{BB962C8B-B14F-4D97-AF65-F5344CB8AC3E}">
        <p14:creationId xmlns:p14="http://schemas.microsoft.com/office/powerpoint/2010/main" val="1532776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 Style Guide 3">
    <p:spTree>
      <p:nvGrpSpPr>
        <p:cNvPr id="1" name=""/>
        <p:cNvGrpSpPr/>
        <p:nvPr/>
      </p:nvGrpSpPr>
      <p:grpSpPr>
        <a:xfrm>
          <a:off x="0" y="0"/>
          <a:ext cx="0" cy="0"/>
          <a:chOff x="0" y="0"/>
          <a:chExt cx="0" cy="0"/>
        </a:xfrm>
      </p:grpSpPr>
      <p:sp>
        <p:nvSpPr>
          <p:cNvPr id="26"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3" name="TextBox 2"/>
          <p:cNvSpPr txBox="1"/>
          <p:nvPr userDrawn="1"/>
        </p:nvSpPr>
        <p:spPr>
          <a:xfrm>
            <a:off x="457199" y="4191327"/>
            <a:ext cx="2385867" cy="832927"/>
          </a:xfrm>
          <a:prstGeom prst="rect">
            <a:avLst/>
          </a:prstGeom>
          <a:noFill/>
        </p:spPr>
        <p:txBody>
          <a:bodyPr wrap="square" lIns="91440" tIns="27432" rIns="91440" bIns="27432" rtlCol="0" anchor="t" anchorCtr="0">
            <a:noAutofit/>
          </a:bodyPr>
          <a:lstStyle/>
          <a:p>
            <a:r>
              <a:rPr lang="en-US" sz="1200" b="1">
                <a:solidFill>
                  <a:schemeClr val="accent1"/>
                </a:solidFill>
              </a:rPr>
              <a:t>Text Borders</a:t>
            </a:r>
          </a:p>
          <a:p>
            <a:r>
              <a:rPr lang="en-US" sz="1200">
                <a:solidFill>
                  <a:schemeClr val="tx1"/>
                </a:solidFill>
              </a:rPr>
              <a:t>When there is no fill, border color(s) should appear in EMWD Blue.</a:t>
            </a:r>
          </a:p>
        </p:txBody>
      </p:sp>
      <p:sp>
        <p:nvSpPr>
          <p:cNvPr id="4" name="TextBox 3"/>
          <p:cNvSpPr txBox="1"/>
          <p:nvPr userDrawn="1"/>
        </p:nvSpPr>
        <p:spPr>
          <a:xfrm>
            <a:off x="457200" y="2523379"/>
            <a:ext cx="2302778" cy="1521459"/>
          </a:xfrm>
          <a:prstGeom prst="rect">
            <a:avLst/>
          </a:prstGeom>
          <a:noFill/>
        </p:spPr>
        <p:txBody>
          <a:bodyPr wrap="square" lIns="91440" tIns="27432" rIns="91440" bIns="27432" rtlCol="0" anchor="t" anchorCtr="0">
            <a:noAutofit/>
          </a:bodyPr>
          <a:lstStyle/>
          <a:p>
            <a:r>
              <a:rPr lang="en-US" sz="1200" b="1">
                <a:solidFill>
                  <a:schemeClr val="accent1"/>
                </a:solidFill>
              </a:rPr>
              <a:t>Fill Colors</a:t>
            </a:r>
          </a:p>
          <a:p>
            <a:r>
              <a:rPr lang="en-US" sz="1200">
                <a:solidFill>
                  <a:schemeClr val="tx1"/>
                </a:solidFill>
              </a:rPr>
              <a:t>Fill colors should appear in EMWD Blue. If additional fills are needed, EMWD Light Blue and EMWD Cool Gray 6 (the darker gray)</a:t>
            </a:r>
            <a:r>
              <a:rPr lang="en-US" sz="1200" baseline="0">
                <a:solidFill>
                  <a:schemeClr val="tx1"/>
                </a:solidFill>
              </a:rPr>
              <a:t> </a:t>
            </a:r>
            <a:r>
              <a:rPr lang="en-US" sz="1200">
                <a:solidFill>
                  <a:schemeClr val="tx1"/>
                </a:solidFill>
              </a:rPr>
              <a:t>are preferred. White text should appear in the fills. Do not include a shadow</a:t>
            </a:r>
            <a:r>
              <a:rPr lang="en-US" sz="1200" baseline="0">
                <a:solidFill>
                  <a:schemeClr val="tx1"/>
                </a:solidFill>
              </a:rPr>
              <a:t> behind the text.</a:t>
            </a:r>
            <a:endParaRPr lang="en-US" sz="1200">
              <a:solidFill>
                <a:schemeClr val="tx1"/>
              </a:solidFill>
            </a:endParaRPr>
          </a:p>
        </p:txBody>
      </p:sp>
      <p:sp>
        <p:nvSpPr>
          <p:cNvPr id="6" name="TextBox 5"/>
          <p:cNvSpPr txBox="1"/>
          <p:nvPr userDrawn="1"/>
        </p:nvSpPr>
        <p:spPr>
          <a:xfrm>
            <a:off x="4909667" y="2523380"/>
            <a:ext cx="2537435" cy="1259554"/>
          </a:xfrm>
          <a:prstGeom prst="rect">
            <a:avLst/>
          </a:prstGeom>
          <a:noFill/>
        </p:spPr>
        <p:txBody>
          <a:bodyPr wrap="square" lIns="27432" tIns="27432" rIns="27432" bIns="27432" rtlCol="0" anchor="t" anchorCtr="0">
            <a:noAutofit/>
          </a:bodyPr>
          <a:lstStyle/>
          <a:p>
            <a:r>
              <a:rPr lang="en-US" sz="1200" b="1">
                <a:solidFill>
                  <a:schemeClr val="accent1"/>
                </a:solidFill>
              </a:rPr>
              <a:t>Charts</a:t>
            </a:r>
          </a:p>
          <a:p>
            <a:r>
              <a:rPr lang="en-US" sz="1200">
                <a:solidFill>
                  <a:schemeClr val="tx1"/>
                </a:solidFill>
              </a:rPr>
              <a:t>Charts should include</a:t>
            </a:r>
            <a:r>
              <a:rPr lang="en-US" sz="1200" baseline="0">
                <a:solidFill>
                  <a:schemeClr val="tx1"/>
                </a:solidFill>
              </a:rPr>
              <a:t> the </a:t>
            </a:r>
            <a:r>
              <a:rPr lang="en-US" sz="1200">
                <a:solidFill>
                  <a:schemeClr val="tx1"/>
                </a:solidFill>
              </a:rPr>
              <a:t>range of approved colors that provide sufficient contrast. </a:t>
            </a:r>
          </a:p>
        </p:txBody>
      </p:sp>
      <p:sp>
        <p:nvSpPr>
          <p:cNvPr id="9" name="Rectangle 8"/>
          <p:cNvSpPr/>
          <p:nvPr userDrawn="1"/>
        </p:nvSpPr>
        <p:spPr bwMode="auto">
          <a:xfrm>
            <a:off x="2860671" y="4319850"/>
            <a:ext cx="1518382" cy="377865"/>
          </a:xfrm>
          <a:prstGeom prst="rect">
            <a:avLst/>
          </a:prstGeom>
          <a:no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tx1"/>
                </a:solidFill>
              </a:rPr>
              <a:t>Sample copy text</a:t>
            </a:r>
          </a:p>
        </p:txBody>
      </p:sp>
      <p:sp>
        <p:nvSpPr>
          <p:cNvPr id="10" name="Rectangle 9"/>
          <p:cNvSpPr/>
          <p:nvPr userDrawn="1"/>
        </p:nvSpPr>
        <p:spPr bwMode="auto">
          <a:xfrm>
            <a:off x="2860671" y="2602752"/>
            <a:ext cx="1518382" cy="377865"/>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1" name="Rectangle 10"/>
          <p:cNvSpPr/>
          <p:nvPr userDrawn="1"/>
        </p:nvSpPr>
        <p:spPr bwMode="auto">
          <a:xfrm>
            <a:off x="2860671" y="3022603"/>
            <a:ext cx="1518382"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2" name="Rectangle 11"/>
          <p:cNvSpPr/>
          <p:nvPr userDrawn="1"/>
        </p:nvSpPr>
        <p:spPr bwMode="auto">
          <a:xfrm>
            <a:off x="2860671" y="3442453"/>
            <a:ext cx="1518382" cy="377865"/>
          </a:xfrm>
          <a:prstGeom prst="rect">
            <a:avLst/>
          </a:prstGeom>
          <a:solidFill>
            <a:schemeClr val="tx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graphicFrame>
        <p:nvGraphicFramePr>
          <p:cNvPr id="25" name="Chart 24"/>
          <p:cNvGraphicFramePr/>
          <p:nvPr userDrawn="1">
            <p:extLst>
              <p:ext uri="{D42A27DB-BD31-4B8C-83A1-F6EECF244321}">
                <p14:modId xmlns:p14="http://schemas.microsoft.com/office/powerpoint/2010/main" val="2738439735"/>
              </p:ext>
            </p:extLst>
          </p:nvPr>
        </p:nvGraphicFramePr>
        <p:xfrm>
          <a:off x="7333840" y="2404318"/>
          <a:ext cx="1840601" cy="1227067"/>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Connector 2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8" name="Picture 27"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29" name="TextBox 28"/>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30" name="Rectangle 29"/>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31" name="TextBox 30"/>
          <p:cNvSpPr txBox="1"/>
          <p:nvPr userDrawn="1"/>
        </p:nvSpPr>
        <p:spPr>
          <a:xfrm>
            <a:off x="4909667" y="4191328"/>
            <a:ext cx="2695989" cy="556302"/>
          </a:xfrm>
          <a:prstGeom prst="rect">
            <a:avLst/>
          </a:prstGeom>
          <a:noFill/>
        </p:spPr>
        <p:txBody>
          <a:bodyPr wrap="square" lIns="27432" tIns="27432" rIns="27432" bIns="27432" rtlCol="0" anchor="t" anchorCtr="0">
            <a:noAutofit/>
          </a:bodyPr>
          <a:lstStyle/>
          <a:p>
            <a:r>
              <a:rPr lang="en-US" sz="1200" b="1">
                <a:solidFill>
                  <a:schemeClr val="accent1"/>
                </a:solidFill>
              </a:rPr>
              <a:t>Images</a:t>
            </a:r>
          </a:p>
          <a:p>
            <a:r>
              <a:rPr lang="en-US" sz="1200">
                <a:solidFill>
                  <a:schemeClr val="tx1"/>
                </a:solidFill>
              </a:rPr>
              <a:t>Use images/clip art/icons that align</a:t>
            </a:r>
            <a:r>
              <a:rPr lang="en-US" sz="1200" baseline="0">
                <a:solidFill>
                  <a:schemeClr val="tx1"/>
                </a:solidFill>
              </a:rPr>
              <a:t> with the EMWD brand character</a:t>
            </a:r>
            <a:r>
              <a:rPr lang="en-US" sz="1200">
                <a:solidFill>
                  <a:schemeClr val="tx1"/>
                </a:solidFill>
              </a:rPr>
              <a:t>.</a:t>
            </a:r>
          </a:p>
        </p:txBody>
      </p:sp>
    </p:spTree>
    <p:extLst>
      <p:ext uri="{BB962C8B-B14F-4D97-AF65-F5344CB8AC3E}">
        <p14:creationId xmlns:p14="http://schemas.microsoft.com/office/powerpoint/2010/main" val="35446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Shape 35"/>
        <p:cNvGrpSpPr/>
        <p:nvPr/>
      </p:nvGrpSpPr>
      <p:grpSpPr>
        <a:xfrm>
          <a:off x="0" y="0"/>
          <a:ext cx="0" cy="0"/>
          <a:chOff x="0" y="0"/>
          <a:chExt cx="0" cy="0"/>
        </a:xfrm>
      </p:grpSpPr>
      <p:sp>
        <p:nvSpPr>
          <p:cNvPr id="36" name="Shape 3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7" name="Shape 37"/>
          <p:cNvSpPr txBox="1">
            <a:spLocks noGrp="1"/>
          </p:cNvSpPr>
          <p:nvPr>
            <p:ph type="title"/>
          </p:nvPr>
        </p:nvSpPr>
        <p:spPr>
          <a:xfrm>
            <a:off x="498474" y="134471"/>
            <a:ext cx="7556313" cy="99508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9" name="Shape 3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0" name="Shape 4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1" name="Shape 4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42" name="Shape 4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43" name="Shape 43"/>
          <p:cNvSpPr txBox="1">
            <a:spLocks noGrp="1"/>
          </p:cNvSpPr>
          <p:nvPr>
            <p:ph type="body" idx="2"/>
          </p:nvPr>
        </p:nvSpPr>
        <p:spPr>
          <a:xfrm>
            <a:off x="498518" y="1129553"/>
            <a:ext cx="7558960" cy="774700"/>
          </a:xfrm>
          <a:prstGeom prst="rect">
            <a:avLst/>
          </a:prstGeom>
          <a:noFill/>
          <a:ln>
            <a:noFill/>
          </a:ln>
        </p:spPr>
        <p:txBody>
          <a:bodyPr spcFirstLastPara="1" wrap="square" lIns="91425" tIns="91425" rIns="91425" bIns="91425" anchor="t" anchorCtr="0"/>
          <a:lstStyle>
            <a:lvl1pPr marL="457200" marR="0" lvl="0" indent="-228600" algn="l" rtl="0">
              <a:spcBef>
                <a:spcPts val="2000"/>
              </a:spcBef>
              <a:spcAft>
                <a:spcPts val="0"/>
              </a:spcAft>
              <a:buClr>
                <a:schemeClr val="accent1"/>
              </a:buClr>
              <a:buSzPts val="1800"/>
              <a:buFont typeface="Noto Sans Symbols"/>
              <a:buNone/>
              <a:defRPr sz="2400" b="0" i="0" u="none" strike="noStrike" cap="none">
                <a:solidFill>
                  <a:schemeClr val="accent3"/>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PT Style Guide 4">
    <p:spTree>
      <p:nvGrpSpPr>
        <p:cNvPr id="1" name=""/>
        <p:cNvGrpSpPr/>
        <p:nvPr/>
      </p:nvGrpSpPr>
      <p:grpSpPr>
        <a:xfrm>
          <a:off x="0" y="0"/>
          <a:ext cx="0" cy="0"/>
          <a:chOff x="0" y="0"/>
          <a:chExt cx="0" cy="0"/>
        </a:xfrm>
      </p:grpSpPr>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79576"/>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28" name="TextBox 27"/>
          <p:cNvSpPr txBox="1"/>
          <p:nvPr userDrawn="1"/>
        </p:nvSpPr>
        <p:spPr>
          <a:xfrm>
            <a:off x="461963" y="2525846"/>
            <a:ext cx="2398712" cy="898948"/>
          </a:xfrm>
          <a:prstGeom prst="rect">
            <a:avLst/>
          </a:prstGeom>
          <a:noFill/>
        </p:spPr>
        <p:txBody>
          <a:bodyPr wrap="square" lIns="91440" tIns="27432" rIns="91440" bIns="27432" rtlCol="0" anchor="t" anchorCtr="0">
            <a:noAutofit/>
          </a:bodyPr>
          <a:lstStyle/>
          <a:p>
            <a:r>
              <a:rPr lang="en-US" sz="1200" b="1">
                <a:solidFill>
                  <a:schemeClr val="accent1"/>
                </a:solidFill>
              </a:rPr>
              <a:t>Gradients</a:t>
            </a:r>
          </a:p>
          <a:p>
            <a:r>
              <a:rPr lang="en-US" sz="1200">
                <a:solidFill>
                  <a:schemeClr val="tx1"/>
                </a:solidFill>
              </a:rPr>
              <a:t>Do not include gradient colors (i.e. blue to green, green to purple, etc.).</a:t>
            </a:r>
          </a:p>
        </p:txBody>
      </p:sp>
      <p:sp>
        <p:nvSpPr>
          <p:cNvPr id="36" name="TextBox 35"/>
          <p:cNvSpPr txBox="1"/>
          <p:nvPr userDrawn="1"/>
        </p:nvSpPr>
        <p:spPr>
          <a:xfrm>
            <a:off x="461963" y="3753910"/>
            <a:ext cx="2398712" cy="881687"/>
          </a:xfrm>
          <a:prstGeom prst="rect">
            <a:avLst/>
          </a:prstGeom>
          <a:noFill/>
        </p:spPr>
        <p:txBody>
          <a:bodyPr wrap="square" lIns="91440" tIns="27432" rIns="91440" bIns="27432" rtlCol="0" anchor="t" anchorCtr="0">
            <a:noAutofit/>
          </a:bodyPr>
          <a:lstStyle/>
          <a:p>
            <a:r>
              <a:rPr lang="en-US" sz="1200" b="1">
                <a:solidFill>
                  <a:schemeClr val="accent1"/>
                </a:solidFill>
              </a:rPr>
              <a:t>Lines</a:t>
            </a:r>
          </a:p>
          <a:p>
            <a:r>
              <a:rPr lang="en-US" sz="1200">
                <a:solidFill>
                  <a:schemeClr val="tx1"/>
                </a:solidFill>
              </a:rPr>
              <a:t>Lines should appear in the solid or round dotted style. Please avoid square dotted, dash dotted, long dashed, etc.</a:t>
            </a:r>
          </a:p>
        </p:txBody>
      </p:sp>
      <p:sp>
        <p:nvSpPr>
          <p:cNvPr id="37" name="Rectangle 36"/>
          <p:cNvSpPr/>
          <p:nvPr userDrawn="1"/>
        </p:nvSpPr>
        <p:spPr bwMode="auto">
          <a:xfrm>
            <a:off x="2919392" y="2612366"/>
            <a:ext cx="594360" cy="535310"/>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sp>
        <p:nvSpPr>
          <p:cNvPr id="38" name="Rectangle 37"/>
          <p:cNvSpPr/>
          <p:nvPr userDrawn="1"/>
        </p:nvSpPr>
        <p:spPr bwMode="auto">
          <a:xfrm>
            <a:off x="3683612" y="2612366"/>
            <a:ext cx="594360" cy="535310"/>
          </a:xfrm>
          <a:prstGeom prst="rect">
            <a:avLst/>
          </a:prstGeom>
          <a:gradFill flip="none" rotWithShape="1">
            <a:gsLst>
              <a:gs pos="0">
                <a:schemeClr val="accent1"/>
              </a:gs>
              <a:gs pos="100000">
                <a:schemeClr val="accent3"/>
              </a:gs>
            </a:gsLst>
            <a:lin ang="0" scaled="1"/>
            <a:tileRect/>
          </a:gra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cxnSp>
        <p:nvCxnSpPr>
          <p:cNvPr id="39" name="Straight Connector 38"/>
          <p:cNvCxnSpPr/>
          <p:nvPr userDrawn="1"/>
        </p:nvCxnSpPr>
        <p:spPr>
          <a:xfrm>
            <a:off x="3513752" y="2544140"/>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a:xfrm>
            <a:off x="2929888" y="3239593"/>
            <a:ext cx="583864" cy="185201"/>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41" name="TextBox 40"/>
          <p:cNvSpPr txBox="1"/>
          <p:nvPr userDrawn="1"/>
        </p:nvSpPr>
        <p:spPr>
          <a:xfrm>
            <a:off x="3704604" y="3225365"/>
            <a:ext cx="57336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2" name="Straight Connector 41"/>
          <p:cNvCxnSpPr/>
          <p:nvPr userDrawn="1"/>
        </p:nvCxnSpPr>
        <p:spPr>
          <a:xfrm>
            <a:off x="2898438" y="3916482"/>
            <a:ext cx="1463040" cy="0"/>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898438" y="4147400"/>
            <a:ext cx="1463040" cy="0"/>
          </a:xfrm>
          <a:prstGeom prst="line">
            <a:avLst/>
          </a:prstGeom>
          <a:ln w="12700">
            <a:solidFill>
              <a:schemeClr val="tx1"/>
            </a:solidFill>
            <a:prstDash val="dot"/>
            <a:tailEnd type="non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257376" y="4220873"/>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cxnSp>
        <p:nvCxnSpPr>
          <p:cNvPr id="45" name="Straight Connector 44"/>
          <p:cNvCxnSpPr/>
          <p:nvPr userDrawn="1"/>
        </p:nvCxnSpPr>
        <p:spPr>
          <a:xfrm>
            <a:off x="2898438" y="4619732"/>
            <a:ext cx="1463040" cy="0"/>
          </a:xfrm>
          <a:prstGeom prst="line">
            <a:avLst/>
          </a:prstGeom>
          <a:ln w="12700">
            <a:solidFill>
              <a:schemeClr val="tx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2898438" y="4892635"/>
            <a:ext cx="1463040" cy="0"/>
          </a:xfrm>
          <a:prstGeom prst="line">
            <a:avLst/>
          </a:prstGeom>
          <a:ln w="12700">
            <a:solidFill>
              <a:schemeClr val="tx1"/>
            </a:solidFill>
            <a:prstDash val="lgDashDot"/>
            <a:tailEnd type="none" w="lg"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3297258" y="5018590"/>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8" name="Straight Connector 47"/>
          <p:cNvCxnSpPr/>
          <p:nvPr userDrawn="1"/>
        </p:nvCxnSpPr>
        <p:spPr>
          <a:xfrm>
            <a:off x="3297258" y="4451792"/>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a:xfrm>
            <a:off x="4909667" y="2525845"/>
            <a:ext cx="2101882" cy="813461"/>
          </a:xfrm>
          <a:prstGeom prst="rect">
            <a:avLst/>
          </a:prstGeom>
          <a:noFill/>
        </p:spPr>
        <p:txBody>
          <a:bodyPr wrap="square" lIns="27432" tIns="27432" rIns="27432" bIns="27432" rtlCol="0" anchor="t" anchorCtr="0">
            <a:noAutofit/>
          </a:bodyPr>
          <a:lstStyle/>
          <a:p>
            <a:r>
              <a:rPr lang="en-US" sz="1200" b="1">
                <a:solidFill>
                  <a:schemeClr val="accent1"/>
                </a:solidFill>
              </a:rPr>
              <a:t>Shape Effects</a:t>
            </a:r>
          </a:p>
          <a:p>
            <a:r>
              <a:rPr lang="en-US" sz="1200">
                <a:solidFill>
                  <a:schemeClr val="tx1"/>
                </a:solidFill>
              </a:rPr>
              <a:t>Please remove/do not include shadows, reflections, glows, bevels, 3D rotations, etc.</a:t>
            </a:r>
          </a:p>
        </p:txBody>
      </p:sp>
      <p:sp>
        <p:nvSpPr>
          <p:cNvPr id="51" name="Rectangle 50"/>
          <p:cNvSpPr/>
          <p:nvPr userDrawn="1"/>
        </p:nvSpPr>
        <p:spPr bwMode="auto">
          <a:xfrm>
            <a:off x="7011549" y="2616581"/>
            <a:ext cx="597266" cy="54580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2" name="Rectangle 51"/>
          <p:cNvSpPr/>
          <p:nvPr userDrawn="1"/>
        </p:nvSpPr>
        <p:spPr bwMode="auto">
          <a:xfrm>
            <a:off x="7802178" y="2616581"/>
            <a:ext cx="638417" cy="545805"/>
          </a:xfrm>
          <a:prstGeom prst="rect">
            <a:avLst/>
          </a:prstGeom>
          <a:solidFill>
            <a:schemeClr val="accent2"/>
          </a:solidFill>
          <a:ln w="12700">
            <a:noFill/>
            <a:miter lim="800000"/>
            <a:headEnd/>
            <a:tailEnd/>
          </a:ln>
          <a:effectLst>
            <a:outerShdw blurRad="50800" dist="38100" dir="2700000" algn="tl" rotWithShape="0">
              <a:srgbClr val="000000">
                <a:alpha val="43000"/>
              </a:srgb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3" name="TextBox 52"/>
          <p:cNvSpPr txBox="1"/>
          <p:nvPr userDrawn="1"/>
        </p:nvSpPr>
        <p:spPr>
          <a:xfrm>
            <a:off x="7821555" y="3225365"/>
            <a:ext cx="619040"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54" name="Straight Connector 53"/>
          <p:cNvCxnSpPr/>
          <p:nvPr userDrawn="1"/>
        </p:nvCxnSpPr>
        <p:spPr>
          <a:xfrm>
            <a:off x="7702780" y="2534678"/>
            <a:ext cx="932688" cy="724243"/>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userDrawn="1"/>
        </p:nvSpPr>
        <p:spPr>
          <a:xfrm>
            <a:off x="4909667" y="3753910"/>
            <a:ext cx="2101882" cy="754886"/>
          </a:xfrm>
          <a:prstGeom prst="rect">
            <a:avLst/>
          </a:prstGeom>
          <a:noFill/>
        </p:spPr>
        <p:txBody>
          <a:bodyPr wrap="square" lIns="91440" tIns="27432" rIns="91440" bIns="27432" rtlCol="0" anchor="t" anchorCtr="0">
            <a:noAutofit/>
          </a:bodyPr>
          <a:lstStyle/>
          <a:p>
            <a:r>
              <a:rPr lang="en-US" sz="1200" b="1">
                <a:solidFill>
                  <a:schemeClr val="accent1"/>
                </a:solidFill>
              </a:rPr>
              <a:t>Shape Borders</a:t>
            </a:r>
          </a:p>
          <a:p>
            <a:r>
              <a:rPr lang="en-US" sz="1200">
                <a:solidFill>
                  <a:schemeClr val="tx1"/>
                </a:solidFill>
              </a:rPr>
              <a:t>With a solid shape, avoid a</a:t>
            </a:r>
            <a:r>
              <a:rPr lang="en-US" sz="1200" baseline="0">
                <a:solidFill>
                  <a:schemeClr val="tx1"/>
                </a:solidFill>
              </a:rPr>
              <a:t> border</a:t>
            </a:r>
            <a:r>
              <a:rPr lang="en-US" sz="1200">
                <a:solidFill>
                  <a:schemeClr val="tx1"/>
                </a:solidFill>
              </a:rPr>
              <a:t>.</a:t>
            </a:r>
          </a:p>
        </p:txBody>
      </p:sp>
      <p:sp>
        <p:nvSpPr>
          <p:cNvPr id="59" name="Rectangle 58"/>
          <p:cNvSpPr/>
          <p:nvPr userDrawn="1"/>
        </p:nvSpPr>
        <p:spPr bwMode="auto">
          <a:xfrm>
            <a:off x="7011549" y="3893381"/>
            <a:ext cx="594360"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60" name="Rectangle 59"/>
          <p:cNvSpPr/>
          <p:nvPr userDrawn="1"/>
        </p:nvSpPr>
        <p:spPr bwMode="auto">
          <a:xfrm>
            <a:off x="7846235" y="3893381"/>
            <a:ext cx="594360" cy="377865"/>
          </a:xfrm>
          <a:prstGeom prst="rect">
            <a:avLst/>
          </a:prstGeom>
          <a:solidFill>
            <a:schemeClr val="accent2"/>
          </a:solid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cxnSp>
        <p:nvCxnSpPr>
          <p:cNvPr id="61" name="Straight Connector 60"/>
          <p:cNvCxnSpPr/>
          <p:nvPr userDrawn="1"/>
        </p:nvCxnSpPr>
        <p:spPr>
          <a:xfrm>
            <a:off x="7702780" y="3772673"/>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7011554" y="4309367"/>
            <a:ext cx="594355"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63" name="TextBox 62"/>
          <p:cNvSpPr txBox="1"/>
          <p:nvPr userDrawn="1"/>
        </p:nvSpPr>
        <p:spPr>
          <a:xfrm>
            <a:off x="7825697" y="4309367"/>
            <a:ext cx="61489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spTree>
    <p:extLst>
      <p:ext uri="{BB962C8B-B14F-4D97-AF65-F5344CB8AC3E}">
        <p14:creationId xmlns:p14="http://schemas.microsoft.com/office/powerpoint/2010/main" val="371728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hasCustomPrompt="1"/>
          </p:nvPr>
        </p:nvSpPr>
        <p:spPr>
          <a:xfrm>
            <a:off x="722313" y="1924153"/>
            <a:ext cx="7772400" cy="857794"/>
          </a:xfrm>
        </p:spPr>
        <p:txBody>
          <a:bodyPr anchor="t" anchorCtr="0">
            <a:noAutofit/>
          </a:bodyPr>
          <a:lstStyle>
            <a:lvl1pPr algn="l">
              <a:defRPr sz="3200" b="0" cap="none"/>
            </a:lvl1pPr>
          </a:lstStyle>
          <a:p>
            <a:br>
              <a:rPr lang="en-US"/>
            </a:br>
            <a:endParaRPr lang="en-US"/>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3" name="TextBox 2"/>
          <p:cNvSpPr txBox="1"/>
          <p:nvPr userDrawn="1"/>
        </p:nvSpPr>
        <p:spPr>
          <a:xfrm>
            <a:off x="722313" y="3008167"/>
            <a:ext cx="5600995" cy="369332"/>
          </a:xfrm>
          <a:prstGeom prst="rect">
            <a:avLst/>
          </a:prstGeom>
          <a:noFill/>
        </p:spPr>
        <p:txBody>
          <a:bodyPr wrap="square" rtlCol="0">
            <a:spAutoFit/>
          </a:bodyPr>
          <a:lstStyle/>
          <a:p>
            <a:endParaRPr lang="en-US"/>
          </a:p>
        </p:txBody>
      </p:sp>
      <p:sp>
        <p:nvSpPr>
          <p:cNvPr id="8" name="Title 1"/>
          <p:cNvSpPr txBox="1">
            <a:spLocks/>
          </p:cNvSpPr>
          <p:nvPr userDrawn="1"/>
        </p:nvSpPr>
        <p:spPr>
          <a:xfrm>
            <a:off x="722313" y="2978103"/>
            <a:ext cx="7772400" cy="85779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b="0" kern="1200" cap="none">
                <a:solidFill>
                  <a:schemeClr val="tx1"/>
                </a:solidFill>
                <a:latin typeface="+mj-lt"/>
                <a:ea typeface="+mj-ea"/>
                <a:cs typeface="+mj-cs"/>
              </a:defRPr>
            </a:lvl1pPr>
          </a:lstStyle>
          <a:p>
            <a:br>
              <a:rPr lang="en-US"/>
            </a:br>
            <a:endParaRPr lang="en-US"/>
          </a:p>
        </p:txBody>
      </p:sp>
      <p:sp>
        <p:nvSpPr>
          <p:cNvPr id="6" name="Text Placeholder 5"/>
          <p:cNvSpPr>
            <a:spLocks noGrp="1"/>
          </p:cNvSpPr>
          <p:nvPr>
            <p:ph type="body" sz="quarter" idx="10"/>
          </p:nvPr>
        </p:nvSpPr>
        <p:spPr>
          <a:xfrm>
            <a:off x="722313" y="2806022"/>
            <a:ext cx="7065962" cy="1488610"/>
          </a:xfrm>
        </p:spPr>
        <p:txBody>
          <a:bodyPr/>
          <a:lstStyle>
            <a:lvl1pPr marL="0" indent="0">
              <a:spcBef>
                <a:spcPts val="0"/>
              </a:spcBef>
              <a:buNone/>
              <a:defRPr sz="1800"/>
            </a:lvl1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8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47" name="Shape 47"/>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8" name="Shape 48"/>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9" name="Shape 49"/>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0" name="Shape 50"/>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1" name="Shape 51"/>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2" name="Shape 52"/>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3" name="Shape 53"/>
          <p:cNvSpPr>
            <a:spLocks noGrp="1"/>
          </p:cNvSpPr>
          <p:nvPr>
            <p:ph type="pic" idx="3"/>
          </p:nvPr>
        </p:nvSpPr>
        <p:spPr>
          <a:xfrm>
            <a:off x="6802438" y="23774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4" name="Shape 54"/>
          <p:cNvSpPr txBox="1">
            <a:spLocks noGrp="1"/>
          </p:cNvSpPr>
          <p:nvPr>
            <p:ph type="body" idx="4"/>
          </p:nvPr>
        </p:nvSpPr>
        <p:spPr>
          <a:xfrm>
            <a:off x="857250" y="1779494"/>
            <a:ext cx="3086100" cy="2040905"/>
          </a:xfrm>
          <a:prstGeom prst="rect">
            <a:avLst/>
          </a:prstGeom>
          <a:noFill/>
          <a:ln>
            <a:noFill/>
          </a:ln>
        </p:spPr>
        <p:txBody>
          <a:bodyPr spcFirstLastPara="1" wrap="square" lIns="91425" tIns="91425" rIns="91425" bIns="91425" anchor="t" anchorCtr="0"/>
          <a:lstStyle>
            <a:lvl1pPr marL="457200" marR="0" lvl="0" indent="-228600" algn="ctr" rtl="0">
              <a:spcBef>
                <a:spcPts val="600"/>
              </a:spcBef>
              <a:spcAft>
                <a:spcPts val="0"/>
              </a:spcAft>
              <a:buClr>
                <a:schemeClr val="accent1"/>
              </a:buClr>
              <a:buSzPts val="3450"/>
              <a:buFont typeface="Noto Sans Symbols"/>
              <a:buNone/>
              <a:defRPr sz="4600" b="0" i="0" u="none" strike="noStrike" cap="none">
                <a:solidFill>
                  <a:schemeClr val="lt1"/>
                </a:solidFill>
                <a:latin typeface="Rockwell"/>
                <a:ea typeface="Rockwell"/>
                <a:cs typeface="Rockwell"/>
                <a:sym typeface="Rockwell"/>
              </a:defRPr>
            </a:lvl1pPr>
            <a:lvl2pPr marL="914400" marR="0" lvl="1" indent="-285750" algn="l" rtl="0">
              <a:spcBef>
                <a:spcPts val="600"/>
              </a:spcBef>
              <a:spcAft>
                <a:spcPts val="0"/>
              </a:spcAft>
              <a:buClr>
                <a:srgbClr val="B86EB8"/>
              </a:buClr>
              <a:buSzPts val="900"/>
              <a:buFont typeface="Noto Sans Symbols"/>
              <a:buChar char="■"/>
              <a:defRPr sz="1200" b="0" i="0" u="none" strike="noStrike" cap="none">
                <a:solidFill>
                  <a:srgbClr val="595959"/>
                </a:solidFill>
                <a:latin typeface="Rockwell"/>
                <a:ea typeface="Rockwell"/>
                <a:cs typeface="Rockwell"/>
                <a:sym typeface="Rockwell"/>
              </a:defRPr>
            </a:lvl2pPr>
            <a:lvl3pPr marL="1371600" marR="0" lvl="2" indent="-276225" algn="l" rtl="0">
              <a:spcBef>
                <a:spcPts val="600"/>
              </a:spcBef>
              <a:spcAft>
                <a:spcPts val="0"/>
              </a:spcAft>
              <a:buClr>
                <a:schemeClr val="accent1"/>
              </a:buClr>
              <a:buSzPts val="750"/>
              <a:buFont typeface="Noto Sans Symbols"/>
              <a:buChar char="■"/>
              <a:defRPr sz="1000" b="0" i="0" u="none" strike="noStrike" cap="none">
                <a:solidFill>
                  <a:srgbClr val="595959"/>
                </a:solidFill>
                <a:latin typeface="Rockwell"/>
                <a:ea typeface="Rockwell"/>
                <a:cs typeface="Rockwell"/>
                <a:sym typeface="Rockwell"/>
              </a:defRPr>
            </a:lvl3pPr>
            <a:lvl4pPr marL="1828800" marR="0" lvl="3" indent="-271462" algn="l" rtl="0">
              <a:spcBef>
                <a:spcPts val="600"/>
              </a:spcBef>
              <a:spcAft>
                <a:spcPts val="0"/>
              </a:spcAft>
              <a:buClr>
                <a:srgbClr val="B86EB8"/>
              </a:buClr>
              <a:buSzPts val="675"/>
              <a:buFont typeface="Noto Sans Symbols"/>
              <a:buChar char="■"/>
              <a:defRPr sz="900" b="0" i="0" u="none" strike="noStrike" cap="none">
                <a:solidFill>
                  <a:srgbClr val="595959"/>
                </a:solidFill>
                <a:latin typeface="Rockwell"/>
                <a:ea typeface="Rockwell"/>
                <a:cs typeface="Rockwell"/>
                <a:sym typeface="Rockwell"/>
              </a:defRPr>
            </a:lvl4pPr>
            <a:lvl5pPr marL="2286000" marR="0" lvl="4" indent="-271462" algn="l" rtl="0">
              <a:spcBef>
                <a:spcPts val="600"/>
              </a:spcBef>
              <a:spcAft>
                <a:spcPts val="0"/>
              </a:spcAft>
              <a:buClr>
                <a:schemeClr val="accent1"/>
              </a:buClr>
              <a:buSzPts val="675"/>
              <a:buFont typeface="Noto Sans Symbols"/>
              <a:buChar char="■"/>
              <a:defRPr sz="9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5" name="Shape 5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6"/>
        <p:cNvGrpSpPr/>
        <p:nvPr/>
      </p:nvGrpSpPr>
      <p:grpSpPr>
        <a:xfrm>
          <a:off x="0" y="0"/>
          <a:ext cx="0" cy="0"/>
          <a:chOff x="0" y="0"/>
          <a:chExt cx="0" cy="0"/>
        </a:xfrm>
      </p:grpSpPr>
      <p:sp>
        <p:nvSpPr>
          <p:cNvPr id="57" name="Shape 57"/>
          <p:cNvSpPr/>
          <p:nvPr/>
        </p:nvSpPr>
        <p:spPr>
          <a:xfrm>
            <a:off x="658907" y="228600"/>
            <a:ext cx="820093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8" name="Shape 58"/>
          <p:cNvSpPr txBox="1">
            <a:spLocks noGrp="1"/>
          </p:cNvSpPr>
          <p:nvPr>
            <p:ph type="title"/>
          </p:nvPr>
        </p:nvSpPr>
        <p:spPr>
          <a:xfrm>
            <a:off x="2286000" y="3124200"/>
            <a:ext cx="5638800" cy="136207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2286000" y="4495800"/>
            <a:ext cx="5638800" cy="1500187"/>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1200"/>
              <a:buFont typeface="Noto Sans Symbols"/>
              <a:buNone/>
              <a:defRPr sz="1600" b="0" i="0" u="none" strike="noStrike" cap="none">
                <a:solidFill>
                  <a:srgbClr val="888888"/>
                </a:solidFill>
                <a:latin typeface="Rockwell"/>
                <a:ea typeface="Rockwell"/>
                <a:cs typeface="Rockwell"/>
                <a:sym typeface="Rockwell"/>
              </a:defRPr>
            </a:lvl3pPr>
            <a:lvl4pPr marL="1828800" marR="0" lvl="3" indent="-228600" algn="l" rtl="0">
              <a:spcBef>
                <a:spcPts val="60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5pPr>
            <a:lvl6pPr marL="2743200" marR="0" lvl="5"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6pPr>
            <a:lvl7pPr marL="3200400" marR="0" lvl="6"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7pPr>
            <a:lvl8pPr marL="3657600" marR="0" lvl="7"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8pPr>
            <a:lvl9pPr marL="4114800" marR="0" lvl="8"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9pPr>
          </a:lstStyle>
          <a:p>
            <a:endParaRPr/>
          </a:p>
        </p:txBody>
      </p:sp>
      <p:sp>
        <p:nvSpPr>
          <p:cNvPr id="60" name="Shape 60"/>
          <p:cNvSpPr txBox="1">
            <a:spLocks noGrp="1"/>
          </p:cNvSpPr>
          <p:nvPr>
            <p:ph type="dt" idx="10"/>
          </p:nvPr>
        </p:nvSpPr>
        <p:spPr>
          <a:xfrm>
            <a:off x="658906" y="6248774"/>
            <a:ext cx="14746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1" name="Shape 61"/>
          <p:cNvSpPr txBox="1">
            <a:spLocks noGrp="1"/>
          </p:cNvSpPr>
          <p:nvPr>
            <p:ph type="ftr" idx="11"/>
          </p:nvPr>
        </p:nvSpPr>
        <p:spPr>
          <a:xfrm>
            <a:off x="2286000" y="6248774"/>
            <a:ext cx="5638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2" name="Shape 62"/>
          <p:cNvSpPr txBox="1">
            <a:spLocks noGrp="1"/>
          </p:cNvSpPr>
          <p:nvPr>
            <p:ph type="sldNum" idx="12"/>
          </p:nvPr>
        </p:nvSpPr>
        <p:spPr>
          <a:xfrm>
            <a:off x="8305800" y="624877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63" name="Shape 63"/>
          <p:cNvSpPr txBox="1"/>
          <p:nvPr/>
        </p:nvSpPr>
        <p:spPr>
          <a:xfrm>
            <a:off x="2003612" y="3110754"/>
            <a:ext cx="260909"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a:solidFill>
                  <a:srgbClr val="B86EB8"/>
                </a:solidFill>
                <a:latin typeface="Rockwell"/>
                <a:ea typeface="Rockwell"/>
                <a:cs typeface="Rockwell"/>
                <a:sym typeface="Rockwell"/>
              </a:rPr>
              <a:t>+</a:t>
            </a:r>
            <a:endParaRPr/>
          </a:p>
        </p:txBody>
      </p:sp>
      <p:sp>
        <p:nvSpPr>
          <p:cNvPr id="64" name="Shape 64"/>
          <p:cNvSpPr/>
          <p:nvPr/>
        </p:nvSpPr>
        <p:spPr>
          <a:xfrm>
            <a:off x="285750" y="228600"/>
            <a:ext cx="212725" cy="63452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86"/>
        <p:cNvGrpSpPr/>
        <p:nvPr/>
      </p:nvGrpSpPr>
      <p:grpSpPr>
        <a:xfrm>
          <a:off x="0" y="0"/>
          <a:ext cx="0" cy="0"/>
          <a:chOff x="0" y="0"/>
          <a:chExt cx="0" cy="0"/>
        </a:xfrm>
      </p:grpSpPr>
      <p:sp>
        <p:nvSpPr>
          <p:cNvPr id="87" name="Shape 8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88" name="Shape 8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Shape 89"/>
          <p:cNvSpPr txBox="1">
            <a:spLocks noGrp="1"/>
          </p:cNvSpPr>
          <p:nvPr>
            <p:ph type="body" idx="1"/>
          </p:nvPr>
        </p:nvSpPr>
        <p:spPr>
          <a:xfrm>
            <a:off x="498517" y="1985963"/>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0" name="Shape 9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1" name="Shape 9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2" name="Shape 92"/>
          <p:cNvSpPr txBox="1">
            <a:spLocks noGrp="1"/>
          </p:cNvSpPr>
          <p:nvPr>
            <p:ph type="body" idx="2"/>
          </p:nvPr>
        </p:nvSpPr>
        <p:spPr>
          <a:xfrm>
            <a:off x="498517" y="4164965"/>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3" name="Shape 93"/>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4" name="Shape 9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 Content">
    <p:spTree>
      <p:nvGrpSpPr>
        <p:cNvPr id="1" name="Shape 95"/>
        <p:cNvGrpSpPr/>
        <p:nvPr/>
      </p:nvGrpSpPr>
      <p:grpSpPr>
        <a:xfrm>
          <a:off x="0" y="0"/>
          <a:ext cx="0" cy="0"/>
          <a:chOff x="0" y="0"/>
          <a:chExt cx="0" cy="0"/>
        </a:xfrm>
      </p:grpSpPr>
      <p:sp>
        <p:nvSpPr>
          <p:cNvPr id="96" name="Shape 9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7" name="Shape 9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98" name="Shape 9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4410075" y="1985963"/>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0" name="Shape 10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1" name="Shape 10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2" name="Shape 10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03" name="Shape 103"/>
          <p:cNvSpPr txBox="1">
            <a:spLocks noGrp="1"/>
          </p:cNvSpPr>
          <p:nvPr>
            <p:ph type="body" idx="2"/>
          </p:nvPr>
        </p:nvSpPr>
        <p:spPr>
          <a:xfrm>
            <a:off x="498518" y="1985963"/>
            <a:ext cx="3657600" cy="414020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4" name="Shape 104"/>
          <p:cNvSpPr txBox="1">
            <a:spLocks noGrp="1"/>
          </p:cNvSpPr>
          <p:nvPr>
            <p:ph type="body" idx="3"/>
          </p:nvPr>
        </p:nvSpPr>
        <p:spPr>
          <a:xfrm>
            <a:off x="4410075" y="4169664"/>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Shape 116"/>
        <p:cNvGrpSpPr/>
        <p:nvPr/>
      </p:nvGrpSpPr>
      <p:grpSpPr>
        <a:xfrm>
          <a:off x="0" y="0"/>
          <a:ext cx="0" cy="0"/>
          <a:chOff x="0" y="0"/>
          <a:chExt cx="0" cy="0"/>
        </a:xfrm>
      </p:grpSpPr>
      <p:sp>
        <p:nvSpPr>
          <p:cNvPr id="117" name="Shape 117"/>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18" name="Shape 118"/>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19" name="Shape 119"/>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Shape 12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1" name="Shape 12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2" name="Shape 12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8"/>
        <p:cNvGrpSpPr/>
        <p:nvPr/>
      </p:nvGrpSpPr>
      <p:grpSpPr>
        <a:xfrm>
          <a:off x="0" y="0"/>
          <a:ext cx="0" cy="0"/>
          <a:chOff x="0" y="0"/>
          <a:chExt cx="0" cy="0"/>
        </a:xfrm>
      </p:grpSpPr>
      <p:sp>
        <p:nvSpPr>
          <p:cNvPr id="129" name="Shape 129"/>
          <p:cNvSpPr/>
          <p:nvPr/>
        </p:nvSpPr>
        <p:spPr>
          <a:xfrm>
            <a:off x="282575" y="228600"/>
            <a:ext cx="3451225"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0" name="Shape 130"/>
          <p:cNvSpPr txBox="1">
            <a:spLocks noGrp="1"/>
          </p:cNvSpPr>
          <p:nvPr>
            <p:ph type="title"/>
          </p:nvPr>
        </p:nvSpPr>
        <p:spPr>
          <a:xfrm>
            <a:off x="380555" y="2571750"/>
            <a:ext cx="3255264"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Shape 131"/>
          <p:cNvSpPr txBox="1">
            <a:spLocks noGrp="1"/>
          </p:cNvSpPr>
          <p:nvPr>
            <p:ph type="body" idx="1"/>
          </p:nvPr>
        </p:nvSpPr>
        <p:spPr>
          <a:xfrm>
            <a:off x="4168775" y="273050"/>
            <a:ext cx="4597399" cy="5853113"/>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7pPr>
            <a:lvl8pPr marL="3657600" marR="0" lvl="7"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9pPr>
          </a:lstStyle>
          <a:p>
            <a:endParaRPr/>
          </a:p>
        </p:txBody>
      </p:sp>
      <p:sp>
        <p:nvSpPr>
          <p:cNvPr id="132" name="Shape 132"/>
          <p:cNvSpPr txBox="1">
            <a:spLocks noGrp="1"/>
          </p:cNvSpPr>
          <p:nvPr>
            <p:ph type="body" idx="2"/>
          </p:nvPr>
        </p:nvSpPr>
        <p:spPr>
          <a:xfrm>
            <a:off x="381093" y="3733800"/>
            <a:ext cx="325526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33" name="Shape 133"/>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4" name="Shape 134"/>
          <p:cNvSpPr txBox="1">
            <a:spLocks noGrp="1"/>
          </p:cNvSpPr>
          <p:nvPr>
            <p:ph type="ftr" idx="11"/>
          </p:nvPr>
        </p:nvSpPr>
        <p:spPr>
          <a:xfrm>
            <a:off x="3859305" y="6423585"/>
            <a:ext cx="3316941"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5" name="Shape 13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 name="Shape 1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 name="Shape 1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 name="Shape 1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lt1"/>
                </a:solidFill>
                <a:latin typeface="Rockwell"/>
                <a:ea typeface="Rockwell"/>
                <a:cs typeface="Rockwell"/>
                <a:sym typeface="Rockwell"/>
              </a:rPr>
              <a:t>‹#›</a:t>
            </a:fld>
            <a:endParaRPr sz="1400" b="0" i="0" u="none" strike="noStrike" cap="none">
              <a:solidFill>
                <a:schemeClr val="lt1"/>
              </a:solidFill>
              <a:latin typeface="Rockwell"/>
              <a:ea typeface="Rockwell"/>
              <a:cs typeface="Rockwell"/>
              <a:sym typeface="Rockw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7198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180618"/>
            <a:ext cx="8229600" cy="49455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457200" y="6356350"/>
            <a:ext cx="1866550" cy="365125"/>
          </a:xfrm>
          <a:prstGeom prst="rect">
            <a:avLst/>
          </a:prstGeom>
          <a:noFill/>
        </p:spPr>
        <p:txBody>
          <a:bodyPr wrap="square" rtlCol="0" anchor="ct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DB88D2D2-901D-4194-BBD8-A32A9AFEA555}" type="slidenum">
              <a:rPr lang="en-US" sz="1200" b="1" smtClean="0">
                <a:solidFill>
                  <a:schemeClr val="accent1"/>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200" b="1">
                <a:solidFill>
                  <a:schemeClr val="accent1"/>
                </a:solidFill>
              </a:rPr>
              <a:t>    |    </a:t>
            </a:r>
            <a:r>
              <a:rPr lang="en-US" sz="1200" b="0">
                <a:solidFill>
                  <a:schemeClr val="accent1"/>
                </a:solidFill>
              </a:rPr>
              <a:t>emwd.org</a:t>
            </a:r>
          </a:p>
        </p:txBody>
      </p:sp>
    </p:spTree>
    <p:extLst>
      <p:ext uri="{BB962C8B-B14F-4D97-AF65-F5344CB8AC3E}">
        <p14:creationId xmlns:p14="http://schemas.microsoft.com/office/powerpoint/2010/main" val="3815888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i.camarillo.ca.us/departments/public_works/water_service/desalter.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gv0BnnBvV9M?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subTitle" idx="1"/>
          </p:nvPr>
        </p:nvSpPr>
        <p:spPr>
          <a:xfrm flipH="1">
            <a:off x="375931" y="5915718"/>
            <a:ext cx="8768069" cy="745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350"/>
              <a:buFont typeface="Noto Sans Symbols"/>
              <a:buNone/>
            </a:pPr>
            <a:r>
              <a:rPr lang="en-US" sz="1800" b="1" i="0" u="none" strike="noStrike" cap="none" dirty="0">
                <a:solidFill>
                  <a:srgbClr val="888888"/>
                </a:solidFill>
                <a:latin typeface="Rockwell"/>
                <a:ea typeface="Rockwell"/>
                <a:cs typeface="Rockwell"/>
                <a:sym typeface="Rockwell"/>
              </a:rPr>
              <a:t>Central Coast Chapter Meeting</a:t>
            </a:r>
            <a:endParaRPr dirty="0"/>
          </a:p>
          <a:p>
            <a:pPr marL="0" indent="0">
              <a:buSzPts val="1350"/>
            </a:pPr>
            <a:r>
              <a:rPr lang="en-US" sz="1800" b="1" dirty="0"/>
              <a:t>May 16, 2024</a:t>
            </a:r>
            <a:endParaRPr sz="1800" b="1" i="0" u="none" strike="noStrike" cap="none" dirty="0">
              <a:solidFill>
                <a:srgbClr val="888888"/>
              </a:solidFill>
              <a:latin typeface="Rockwell"/>
              <a:ea typeface="Rockwell"/>
              <a:cs typeface="Rockwell"/>
              <a:sym typeface="Rockwell"/>
            </a:endParaRPr>
          </a:p>
        </p:txBody>
      </p:sp>
      <p:pic>
        <p:nvPicPr>
          <p:cNvPr id="212" name="Shape 212"/>
          <p:cNvPicPr preferRelativeResize="0"/>
          <p:nvPr/>
        </p:nvPicPr>
        <p:blipFill rotWithShape="1">
          <a:blip r:embed="rId3">
            <a:alphaModFix/>
          </a:blip>
          <a:srcRect/>
          <a:stretch/>
        </p:blipFill>
        <p:spPr>
          <a:xfrm>
            <a:off x="0" y="4417899"/>
            <a:ext cx="6023295" cy="1580229"/>
          </a:xfrm>
          <a:prstGeom prst="rect">
            <a:avLst/>
          </a:prstGeom>
          <a:noFill/>
          <a:ln>
            <a:noFill/>
          </a:ln>
        </p:spPr>
      </p:pic>
      <p:pic>
        <p:nvPicPr>
          <p:cNvPr id="213" name="Shape 213" descr="central-coast"/>
          <p:cNvPicPr preferRelativeResize="0"/>
          <p:nvPr/>
        </p:nvPicPr>
        <p:blipFill rotWithShape="1">
          <a:blip r:embed="rId4">
            <a:alphaModFix/>
          </a:blip>
          <a:srcRect/>
          <a:stretch/>
        </p:blipFill>
        <p:spPr>
          <a:xfrm>
            <a:off x="4628561" y="2372282"/>
            <a:ext cx="2045617" cy="20456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a:t>
            </a:r>
          </a:p>
        </p:txBody>
      </p:sp>
      <p:sp>
        <p:nvSpPr>
          <p:cNvPr id="5" name="Text Placeholder 4">
            <a:extLst>
              <a:ext uri="{FF2B5EF4-FFF2-40B4-BE49-F238E27FC236}">
                <a16:creationId xmlns:a16="http://schemas.microsoft.com/office/drawing/2014/main" id="{A952EC85-8F3F-FD84-8CE2-4523751E329E}"/>
              </a:ext>
            </a:extLst>
          </p:cNvPr>
          <p:cNvSpPr>
            <a:spLocks noGrp="1"/>
          </p:cNvSpPr>
          <p:nvPr>
            <p:ph type="body" idx="1"/>
          </p:nvPr>
        </p:nvSpPr>
        <p:spPr>
          <a:xfrm>
            <a:off x="498474" y="1725707"/>
            <a:ext cx="7556313" cy="4144963"/>
          </a:xfrm>
        </p:spPr>
        <p:txBody>
          <a:bodyPr/>
          <a:lstStyle/>
          <a:p>
            <a:r>
              <a:rPr lang="en-US" b="1" dirty="0"/>
              <a:t>State Revolving Fund</a:t>
            </a:r>
          </a:p>
          <a:p>
            <a:pPr lvl="1"/>
            <a:r>
              <a:rPr lang="en-US" dirty="0"/>
              <a:t>Board wants to update policy documents this year</a:t>
            </a:r>
          </a:p>
          <a:p>
            <a:pPr lvl="2"/>
            <a:r>
              <a:rPr lang="en-US" dirty="0"/>
              <a:t>Scoring criteria to </a:t>
            </a:r>
            <a:r>
              <a:rPr lang="en-US"/>
              <a:t>be reviewed</a:t>
            </a:r>
            <a:endParaRPr lang="en-US" dirty="0"/>
          </a:p>
          <a:p>
            <a:pPr lvl="1"/>
            <a:r>
              <a:rPr lang="en-US" dirty="0"/>
              <a:t>Provide comments now, process to begin at end of summer</a:t>
            </a:r>
          </a:p>
          <a:p>
            <a:pPr marL="600075" lvl="1" indent="0">
              <a:buNone/>
            </a:pPr>
            <a:endParaRPr lang="en-US" dirty="0"/>
          </a:p>
          <a:p>
            <a:r>
              <a:rPr lang="en-US" b="1" dirty="0"/>
              <a:t>SWRCB- Recycled Water Permit Fees</a:t>
            </a:r>
          </a:p>
          <a:p>
            <a:pPr lvl="1"/>
            <a:r>
              <a:rPr lang="en-US" dirty="0"/>
              <a:t>Additional fees for permits that have RW Components</a:t>
            </a:r>
          </a:p>
          <a:p>
            <a:pPr lvl="1"/>
            <a:r>
              <a:rPr lang="en-US" dirty="0"/>
              <a:t>Upcoming workshop in June with potential implementation in Fall</a:t>
            </a:r>
          </a:p>
          <a:p>
            <a:pPr lvl="1"/>
            <a:r>
              <a:rPr lang="en-US" dirty="0"/>
              <a:t>WRCA submitted comments on May 2</a:t>
            </a:r>
            <a:r>
              <a:rPr lang="en-US" baseline="30000" dirty="0"/>
              <a:t>nd</a:t>
            </a:r>
            <a:r>
              <a:rPr lang="en-US" dirty="0"/>
              <a:t> </a:t>
            </a:r>
          </a:p>
        </p:txBody>
      </p:sp>
    </p:spTree>
    <p:extLst>
      <p:ext uri="{BB962C8B-B14F-4D97-AF65-F5344CB8AC3E}">
        <p14:creationId xmlns:p14="http://schemas.microsoft.com/office/powerpoint/2010/main" val="232446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Agency Roundtable/California </a:t>
            </a:r>
            <a:r>
              <a:rPr lang="en-US" sz="3300" b="1" dirty="0" err="1"/>
              <a:t>WateReuse</a:t>
            </a:r>
            <a:r>
              <a:rPr lang="en-US" sz="3300" b="1" dirty="0"/>
              <a:t> Monthly Newsletter Input</a:t>
            </a:r>
            <a:br>
              <a:rPr lang="en-US" sz="3300" b="1" dirty="0"/>
            </a:br>
            <a:br>
              <a:rPr lang="en-US" sz="3300" b="1" dirty="0"/>
            </a:br>
            <a:r>
              <a:rPr lang="en-US" sz="2800" b="1" dirty="0">
                <a:solidFill>
                  <a:schemeClr val="accent6"/>
                </a:solidFill>
              </a:rPr>
              <a:t>Steve Thomas</a:t>
            </a: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11</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412385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784972" y="867362"/>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Agency Roundtable/California WateReuse Monthly Newsletter Input</a:t>
            </a:r>
            <a:br>
              <a:rPr lang="en-US" sz="3300" b="1" dirty="0"/>
            </a:br>
            <a:br>
              <a:rPr lang="en-US" sz="3300" b="1" dirty="0"/>
            </a:br>
            <a:r>
              <a:rPr lang="en-US" sz="2800" b="1" dirty="0">
                <a:solidFill>
                  <a:schemeClr val="accent6"/>
                </a:solidFill>
              </a:rPr>
              <a:t>Steve Thomas</a:t>
            </a:r>
            <a:br>
              <a:rPr lang="en-US" sz="2800" b="1" dirty="0">
                <a:solidFill>
                  <a:schemeClr val="accent6"/>
                </a:solidFill>
              </a:rPr>
            </a:br>
            <a:br>
              <a:rPr lang="en-US" sz="2800" b="1" dirty="0">
                <a:solidFill>
                  <a:schemeClr val="accent6"/>
                </a:solidFill>
              </a:rPr>
            </a:br>
            <a:r>
              <a:rPr lang="en-US" sz="2000" dirty="0"/>
              <a:t>2024 Conference – September 15-17, Garden Grove, CA</a:t>
            </a:r>
            <a:br>
              <a:rPr lang="en-US" sz="2000" dirty="0"/>
            </a:br>
            <a:br>
              <a:rPr lang="en-US" sz="2000" dirty="0"/>
            </a:br>
            <a:r>
              <a:rPr lang="en-US" sz="2000" dirty="0"/>
              <a:t>WateReuse CA – Central Coast Mixer – Calls </a:t>
            </a:r>
            <a:r>
              <a:rPr lang="en-US" sz="2000"/>
              <a:t>for Sponsors</a:t>
            </a:r>
            <a:br>
              <a:rPr lang="en-US" sz="1600" dirty="0"/>
            </a:br>
            <a:endParaRPr lang="en-US" sz="2800" b="1" dirty="0">
              <a:solidFill>
                <a:schemeClr val="accent6"/>
              </a:solidFi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12</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77899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FDCB-87EB-4B87-87BD-5300DE9CC7A6}"/>
              </a:ext>
            </a:extLst>
          </p:cNvPr>
          <p:cNvSpPr>
            <a:spLocks noGrp="1"/>
          </p:cNvSpPr>
          <p:nvPr>
            <p:ph type="title"/>
          </p:nvPr>
        </p:nvSpPr>
        <p:spPr/>
        <p:txBody>
          <a:bodyPr/>
          <a:lstStyle/>
          <a:p>
            <a:r>
              <a:rPr lang="en-US" dirty="0"/>
              <a:t>Today’s Tour</a:t>
            </a:r>
          </a:p>
        </p:txBody>
      </p:sp>
      <p:sp>
        <p:nvSpPr>
          <p:cNvPr id="3" name="Text Placeholder 2">
            <a:extLst>
              <a:ext uri="{FF2B5EF4-FFF2-40B4-BE49-F238E27FC236}">
                <a16:creationId xmlns:a16="http://schemas.microsoft.com/office/drawing/2014/main" id="{8A6D0D1A-8CB5-4966-8AAE-AB44375D3D5D}"/>
              </a:ext>
            </a:extLst>
          </p:cNvPr>
          <p:cNvSpPr>
            <a:spLocks noGrp="1"/>
          </p:cNvSpPr>
          <p:nvPr>
            <p:ph type="body" idx="1"/>
          </p:nvPr>
        </p:nvSpPr>
        <p:spPr/>
        <p:txBody>
          <a:bodyPr/>
          <a:lstStyle/>
          <a:p>
            <a:r>
              <a:rPr lang="en-US" b="1" dirty="0"/>
              <a:t>City of Camarillo North Pleasant Valley Groundwater Desalter Tour</a:t>
            </a:r>
          </a:p>
          <a:p>
            <a:pPr lvl="1"/>
            <a:r>
              <a:rPr lang="en-US" dirty="0"/>
              <a:t>Chris Malejan, WSC</a:t>
            </a:r>
          </a:p>
          <a:p>
            <a:pPr marL="600075" lvl="1" indent="0">
              <a:buNone/>
            </a:pPr>
            <a:endParaRPr lang="en-US" dirty="0"/>
          </a:p>
          <a:p>
            <a:endParaRPr lang="en-US" sz="2000" dirty="0"/>
          </a:p>
        </p:txBody>
      </p:sp>
    </p:spTree>
    <p:extLst>
      <p:ext uri="{BB962C8B-B14F-4D97-AF65-F5344CB8AC3E}">
        <p14:creationId xmlns:p14="http://schemas.microsoft.com/office/powerpoint/2010/main" val="111142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40CD-B806-FFFC-FACC-A732FE2BB5C5}"/>
              </a:ext>
            </a:extLst>
          </p:cNvPr>
          <p:cNvSpPr>
            <a:spLocks noGrp="1"/>
          </p:cNvSpPr>
          <p:nvPr>
            <p:ph type="title"/>
          </p:nvPr>
        </p:nvSpPr>
        <p:spPr/>
        <p:txBody>
          <a:bodyPr/>
          <a:lstStyle/>
          <a:p>
            <a:r>
              <a:rPr lang="en-US" dirty="0"/>
              <a:t>ABC 7 News Story</a:t>
            </a:r>
            <a:br>
              <a:rPr lang="en-US" dirty="0"/>
            </a:br>
            <a:endParaRPr lang="en-US" dirty="0"/>
          </a:p>
        </p:txBody>
      </p:sp>
      <p:sp>
        <p:nvSpPr>
          <p:cNvPr id="3" name="Text Placeholder 2">
            <a:extLst>
              <a:ext uri="{FF2B5EF4-FFF2-40B4-BE49-F238E27FC236}">
                <a16:creationId xmlns:a16="http://schemas.microsoft.com/office/drawing/2014/main" id="{D20CE543-5416-DBF1-DAD5-38F1F2E9C5DD}"/>
              </a:ext>
            </a:extLst>
          </p:cNvPr>
          <p:cNvSpPr>
            <a:spLocks noGrp="1"/>
          </p:cNvSpPr>
          <p:nvPr>
            <p:ph type="body" idx="1"/>
          </p:nvPr>
        </p:nvSpPr>
        <p:spPr/>
        <p:txBody>
          <a:bodyPr/>
          <a:lstStyle/>
          <a:p>
            <a:r>
              <a:rPr lang="en-US" dirty="0">
                <a:hlinkClick r:id="rId2"/>
              </a:rPr>
              <a:t>https://www.ci.camarillo.ca.us/departments/public_works/water_service/desalter.php</a:t>
            </a: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44176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2E19-B718-2613-D90B-4284B0BBBF06}"/>
              </a:ext>
            </a:extLst>
          </p:cNvPr>
          <p:cNvSpPr>
            <a:spLocks noGrp="1"/>
          </p:cNvSpPr>
          <p:nvPr>
            <p:ph type="title"/>
          </p:nvPr>
        </p:nvSpPr>
        <p:spPr/>
        <p:txBody>
          <a:bodyPr/>
          <a:lstStyle/>
          <a:p>
            <a:r>
              <a:rPr lang="en-US" dirty="0"/>
              <a:t>Desalter Funding</a:t>
            </a:r>
          </a:p>
        </p:txBody>
      </p:sp>
      <p:sp>
        <p:nvSpPr>
          <p:cNvPr id="3" name="Text Placeholder 2">
            <a:extLst>
              <a:ext uri="{FF2B5EF4-FFF2-40B4-BE49-F238E27FC236}">
                <a16:creationId xmlns:a16="http://schemas.microsoft.com/office/drawing/2014/main" id="{FDCBDF27-97F2-3BDD-DD39-8A18BBE6F4F4}"/>
              </a:ext>
            </a:extLst>
          </p:cNvPr>
          <p:cNvSpPr>
            <a:spLocks noGrp="1"/>
          </p:cNvSpPr>
          <p:nvPr>
            <p:ph type="body" idx="1"/>
          </p:nvPr>
        </p:nvSpPr>
        <p:spPr/>
        <p:txBody>
          <a:bodyPr/>
          <a:lstStyle/>
          <a:p>
            <a:r>
              <a:rPr lang="en-US" dirty="0"/>
              <a:t>Total Project cost: $66.3M</a:t>
            </a:r>
          </a:p>
          <a:p>
            <a:r>
              <a:rPr lang="en-US" dirty="0"/>
              <a:t>$31M from State and Federal funding:</a:t>
            </a:r>
          </a:p>
          <a:p>
            <a:pPr lvl="1"/>
            <a:r>
              <a:rPr lang="en-US" dirty="0"/>
              <a:t>$15M from two separate grants, $16M from US Bureau of Reclamation</a:t>
            </a:r>
          </a:p>
          <a:p>
            <a:r>
              <a:rPr lang="en-US" dirty="0"/>
              <a:t>$35.3M funded by existing water enterprise funds and revenue bond issuance</a:t>
            </a:r>
          </a:p>
          <a:p>
            <a:pPr marL="133350" indent="0">
              <a:buNone/>
            </a:pPr>
            <a:r>
              <a:rPr lang="en-US" dirty="0"/>
              <a:t>*City is expected to save $50M over 20 years due to lower cost of Desalter water than imported water</a:t>
            </a:r>
          </a:p>
        </p:txBody>
      </p:sp>
    </p:spTree>
    <p:extLst>
      <p:ext uri="{BB962C8B-B14F-4D97-AF65-F5344CB8AC3E}">
        <p14:creationId xmlns:p14="http://schemas.microsoft.com/office/powerpoint/2010/main" val="4122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739E-590A-C140-D291-18AA6F04E259}"/>
              </a:ext>
            </a:extLst>
          </p:cNvPr>
          <p:cNvSpPr>
            <a:spLocks noGrp="1"/>
          </p:cNvSpPr>
          <p:nvPr>
            <p:ph type="title"/>
          </p:nvPr>
        </p:nvSpPr>
        <p:spPr/>
        <p:txBody>
          <a:bodyPr/>
          <a:lstStyle/>
          <a:p>
            <a:r>
              <a:rPr lang="en-US" dirty="0"/>
              <a:t>Water Conservation</a:t>
            </a:r>
          </a:p>
        </p:txBody>
      </p:sp>
      <p:sp>
        <p:nvSpPr>
          <p:cNvPr id="3" name="Text Placeholder 2">
            <a:extLst>
              <a:ext uri="{FF2B5EF4-FFF2-40B4-BE49-F238E27FC236}">
                <a16:creationId xmlns:a16="http://schemas.microsoft.com/office/drawing/2014/main" id="{B2E2BDA8-97F9-B749-9F4F-3867493E1850}"/>
              </a:ext>
            </a:extLst>
          </p:cNvPr>
          <p:cNvSpPr>
            <a:spLocks noGrp="1"/>
          </p:cNvSpPr>
          <p:nvPr>
            <p:ph type="body" idx="1"/>
          </p:nvPr>
        </p:nvSpPr>
        <p:spPr/>
        <p:txBody>
          <a:bodyPr/>
          <a:lstStyle/>
          <a:p>
            <a:r>
              <a:rPr lang="en-US" dirty="0"/>
              <a:t>Desalter plays critical role in water sustainability and use of natural resources for a more eco-friendly future for Camarillo. </a:t>
            </a:r>
          </a:p>
          <a:p>
            <a:r>
              <a:rPr lang="en-US" dirty="0"/>
              <a:t>Water restrictions on Camarillo’s current water source(state water) makes the Desalter a strategic, reliable water source for the future.</a:t>
            </a:r>
          </a:p>
          <a:p>
            <a:r>
              <a:rPr lang="en-US" dirty="0"/>
              <a:t>Goal of the Desalter is to gain full independence and control of community water source</a:t>
            </a:r>
          </a:p>
        </p:txBody>
      </p:sp>
    </p:spTree>
    <p:extLst>
      <p:ext uri="{BB962C8B-B14F-4D97-AF65-F5344CB8AC3E}">
        <p14:creationId xmlns:p14="http://schemas.microsoft.com/office/powerpoint/2010/main" val="6199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40CD-B806-FFFC-FACC-A732FE2BB5C5}"/>
              </a:ext>
            </a:extLst>
          </p:cNvPr>
          <p:cNvSpPr>
            <a:spLocks noGrp="1"/>
          </p:cNvSpPr>
          <p:nvPr>
            <p:ph type="title"/>
          </p:nvPr>
        </p:nvSpPr>
        <p:spPr/>
        <p:txBody>
          <a:bodyPr/>
          <a:lstStyle/>
          <a:p>
            <a:r>
              <a:rPr lang="en-US" dirty="0"/>
              <a:t>Learning Center</a:t>
            </a:r>
          </a:p>
        </p:txBody>
      </p:sp>
      <p:sp>
        <p:nvSpPr>
          <p:cNvPr id="3" name="Text Placeholder 2">
            <a:extLst>
              <a:ext uri="{FF2B5EF4-FFF2-40B4-BE49-F238E27FC236}">
                <a16:creationId xmlns:a16="http://schemas.microsoft.com/office/drawing/2014/main" id="{D20CE543-5416-DBF1-DAD5-38F1F2E9C5DD}"/>
              </a:ext>
            </a:extLst>
          </p:cNvPr>
          <p:cNvSpPr>
            <a:spLocks noGrp="1"/>
          </p:cNvSpPr>
          <p:nvPr>
            <p:ph type="body" idx="1"/>
          </p:nvPr>
        </p:nvSpPr>
        <p:spPr/>
        <p:txBody>
          <a:bodyPr/>
          <a:lstStyle/>
          <a:p>
            <a:endParaRPr lang="en-US" dirty="0"/>
          </a:p>
          <a:p>
            <a:pPr lvl="1"/>
            <a:endParaRPr lang="en-US" dirty="0"/>
          </a:p>
        </p:txBody>
      </p:sp>
      <p:pic>
        <p:nvPicPr>
          <p:cNvPr id="4" name="Online Media 3" title="Camarillo Desalter Learning Center">
            <a:hlinkClick r:id="" action="ppaction://media"/>
            <a:extLst>
              <a:ext uri="{FF2B5EF4-FFF2-40B4-BE49-F238E27FC236}">
                <a16:creationId xmlns:a16="http://schemas.microsoft.com/office/drawing/2014/main" id="{D86166D8-905F-9046-1E09-4BAB8FA213F3}"/>
              </a:ext>
            </a:extLst>
          </p:cNvPr>
          <p:cNvPicPr>
            <a:picLocks noRot="1" noChangeAspect="1"/>
          </p:cNvPicPr>
          <p:nvPr>
            <a:videoFile r:link="rId1"/>
          </p:nvPr>
        </p:nvPicPr>
        <p:blipFill>
          <a:blip r:embed="rId3"/>
          <a:stretch>
            <a:fillRect/>
          </a:stretch>
        </p:blipFill>
        <p:spPr>
          <a:xfrm>
            <a:off x="903440" y="1866900"/>
            <a:ext cx="7337120" cy="4144963"/>
          </a:xfrm>
          <a:prstGeom prst="rect">
            <a:avLst/>
          </a:prstGeom>
        </p:spPr>
      </p:pic>
    </p:spTree>
    <p:extLst>
      <p:ext uri="{BB962C8B-B14F-4D97-AF65-F5344CB8AC3E}">
        <p14:creationId xmlns:p14="http://schemas.microsoft.com/office/powerpoint/2010/main" val="46456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305487" y="1387700"/>
            <a:ext cx="7740642" cy="4706982"/>
          </a:xfrm>
          <a:prstGeom prst="rect">
            <a:avLst/>
          </a:prstGeom>
          <a:noFill/>
          <a:ln>
            <a:noFill/>
          </a:ln>
        </p:spPr>
        <p:txBody>
          <a:bodyPr spcFirstLastPara="1" wrap="square" lIns="91425" tIns="45700" rIns="91425" bIns="45700" anchor="t" anchorCtr="0">
            <a:noAutofit/>
          </a:bodyPr>
          <a:lstStyle/>
          <a:p>
            <a:pPr marL="385445" indent="-385445">
              <a:spcBef>
                <a:spcPts val="0"/>
              </a:spcBef>
              <a:buSzPts val="1800"/>
              <a:buFont typeface="Rockwell"/>
              <a:buAutoNum type="romanUcPeriod"/>
              <a:tabLst>
                <a:tab pos="6797675" algn="l"/>
              </a:tabLst>
            </a:pPr>
            <a:r>
              <a:rPr lang="en-US" sz="1800" dirty="0"/>
              <a:t>Chapter Business	12:10</a:t>
            </a:r>
            <a:endParaRPr lang="en-US" dirty="0"/>
          </a:p>
          <a:p>
            <a:pPr marL="857250" lvl="1" indent="-400050">
              <a:spcBef>
                <a:spcPts val="0"/>
              </a:spcBef>
              <a:buSzPts val="1800"/>
              <a:buAutoNum type="romanLcPeriod"/>
              <a:tabLst>
                <a:tab pos="6797675" algn="l"/>
              </a:tabLst>
            </a:pPr>
            <a:r>
              <a:rPr lang="en-US" sz="1600" dirty="0"/>
              <a:t>Chapter Updates</a:t>
            </a:r>
          </a:p>
          <a:p>
            <a:pPr marL="857250" lvl="1" indent="-400050">
              <a:spcBef>
                <a:spcPts val="0"/>
              </a:spcBef>
              <a:buSzPts val="1800"/>
              <a:buAutoNum type="romanLcPeriod"/>
              <a:tabLst>
                <a:tab pos="6797675" algn="l"/>
              </a:tabLst>
            </a:pPr>
            <a:r>
              <a:rPr lang="en-US" sz="1600" dirty="0"/>
              <a:t>Chapter Trustee Report</a:t>
            </a:r>
            <a:endParaRPr lang="en-US" dirty="0"/>
          </a:p>
          <a:p>
            <a:pPr marL="857250" lvl="1" indent="-400050">
              <a:spcBef>
                <a:spcPts val="0"/>
              </a:spcBef>
              <a:buSzPts val="1800"/>
              <a:buFont typeface="+mj-lt"/>
              <a:buAutoNum type="romanLcPeriod"/>
              <a:tabLst>
                <a:tab pos="6797675" algn="l"/>
              </a:tabLst>
            </a:pPr>
            <a:r>
              <a:rPr lang="en-US" sz="1600" dirty="0"/>
              <a:t>Legislative, Regulatory, and Funding Updates</a:t>
            </a:r>
          </a:p>
          <a:p>
            <a:pPr marL="857250" lvl="1" indent="-400050">
              <a:spcBef>
                <a:spcPts val="0"/>
              </a:spcBef>
              <a:buSzPts val="1800"/>
              <a:buAutoNum type="romanLcPeriod"/>
              <a:tabLst>
                <a:tab pos="6797675" algn="l"/>
              </a:tabLst>
            </a:pPr>
            <a:r>
              <a:rPr lang="en-US" sz="1600" dirty="0"/>
              <a:t>Next Central Coast Chapter Meeting</a:t>
            </a:r>
          </a:p>
          <a:p>
            <a:pPr marL="1314450" lvl="2" indent="-400050">
              <a:spcBef>
                <a:spcPts val="0"/>
              </a:spcBef>
              <a:buSzPts val="1800"/>
              <a:buAutoNum type="romanLcPeriod"/>
              <a:tabLst>
                <a:tab pos="6797675" algn="l"/>
              </a:tabLst>
            </a:pPr>
            <a:r>
              <a:rPr lang="en-US" sz="1600" dirty="0"/>
              <a:t>Date: July XX, 2024 </a:t>
            </a:r>
            <a:endParaRPr lang="en-US" dirty="0"/>
          </a:p>
          <a:p>
            <a:pPr marL="1314450" lvl="2" indent="-400050">
              <a:spcBef>
                <a:spcPts val="0"/>
              </a:spcBef>
              <a:buSzPts val="1800"/>
              <a:buAutoNum type="romanLcPeriod"/>
              <a:tabLst>
                <a:tab pos="6797675" algn="l"/>
              </a:tabLst>
            </a:pPr>
            <a:r>
              <a:rPr lang="en-US" sz="1600" dirty="0"/>
              <a:t>Location: Hybrid</a:t>
            </a:r>
            <a:endParaRPr lang="en-US" dirty="0"/>
          </a:p>
          <a:p>
            <a:pPr marL="385445" indent="-385445">
              <a:buSzPts val="1800"/>
              <a:buAutoNum type="romanUcPeriod"/>
              <a:tabLst>
                <a:tab pos="6797675" algn="l"/>
              </a:tabLst>
            </a:pPr>
            <a:r>
              <a:rPr lang="en-US" sz="1800" dirty="0"/>
              <a:t>Agency Roundtable/Monthly Newsletter Updates                      12:25</a:t>
            </a:r>
            <a:endParaRPr lang="en-US" dirty="0"/>
          </a:p>
          <a:p>
            <a:pPr marL="385445" indent="-385445">
              <a:buSzPts val="1800"/>
              <a:buFont typeface="Rockwell"/>
              <a:buAutoNum type="romanUcPeriod"/>
              <a:tabLst>
                <a:tab pos="6797675" algn="l"/>
              </a:tabLst>
            </a:pPr>
            <a:r>
              <a:rPr lang="en-US" sz="1800" dirty="0"/>
              <a:t>Tour (In-Person Only)	12:30</a:t>
            </a:r>
          </a:p>
          <a:p>
            <a:pPr marL="385445" indent="-385445">
              <a:buSzPts val="1800"/>
              <a:buFont typeface="Rockwell"/>
              <a:buAutoNum type="romanUcPeriod"/>
              <a:tabLst>
                <a:tab pos="6797675" algn="l"/>
              </a:tabLst>
            </a:pPr>
            <a:r>
              <a:rPr lang="en-US" sz="1800" dirty="0"/>
              <a:t>Adjourn Meeting 	2:00</a:t>
            </a:r>
          </a:p>
        </p:txBody>
      </p:sp>
      <p:sp>
        <p:nvSpPr>
          <p:cNvPr id="219" name="Shape 219"/>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dirty="0">
                <a:solidFill>
                  <a:schemeClr val="accent1"/>
                </a:solidFill>
                <a:latin typeface="Rockwell"/>
                <a:ea typeface="Rockwell"/>
                <a:cs typeface="Rockwell"/>
                <a:sym typeface="Rockwell"/>
              </a:rPr>
              <a:t>Agenda</a:t>
            </a:r>
            <a:endParaRPr sz="3600" b="0" i="0" u="none" strike="noStrike" cap="none" dirty="0">
              <a:solidFill>
                <a:schemeClr val="accent1"/>
              </a:solidFill>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800207" y="3127086"/>
            <a:ext cx="6655708"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300"/>
              <a:buFont typeface="Rockwell"/>
              <a:buNone/>
            </a:pPr>
            <a:r>
              <a:rPr lang="en-US" sz="3300" b="1" dirty="0"/>
              <a:t>Chapter Updates</a:t>
            </a:r>
            <a:br>
              <a:rPr lang="en-US" sz="3300" b="1" dirty="0"/>
            </a:br>
            <a:br>
              <a:rPr lang="en-US" sz="3300" b="1" dirty="0"/>
            </a:br>
            <a:r>
              <a:rPr lang="en-US" sz="2800" b="1" dirty="0">
                <a:solidFill>
                  <a:schemeClr val="accent6"/>
                </a:solidFill>
              </a:rPr>
              <a:t>Shannon Jessica</a:t>
            </a:r>
            <a:endParaRPr sz="2800" b="1" i="0" u="none" strike="noStrike" cap="none" dirty="0">
              <a:solidFill>
                <a:schemeClr val="accent6"/>
              </a:solidFill>
              <a:latin typeface="Rockwell"/>
              <a:ea typeface="Rockwell"/>
              <a:cs typeface="Rockwe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3</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344930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r>
              <a:rPr lang="en-US" sz="3200" dirty="0"/>
              <a:t>WRCA Central Coast Chapter Updates</a:t>
            </a:r>
          </a:p>
        </p:txBody>
      </p:sp>
      <p:sp>
        <p:nvSpPr>
          <p:cNvPr id="3" name="Text Placeholder 2">
            <a:extLst>
              <a:ext uri="{FF2B5EF4-FFF2-40B4-BE49-F238E27FC236}">
                <a16:creationId xmlns:a16="http://schemas.microsoft.com/office/drawing/2014/main" id="{F27CC559-A2B3-70F1-59A9-D8487791735D}"/>
              </a:ext>
            </a:extLst>
          </p:cNvPr>
          <p:cNvSpPr>
            <a:spLocks noGrp="1"/>
          </p:cNvSpPr>
          <p:nvPr>
            <p:ph type="body" idx="1"/>
          </p:nvPr>
        </p:nvSpPr>
        <p:spPr>
          <a:xfrm>
            <a:off x="650874" y="1500326"/>
            <a:ext cx="7944486" cy="5166804"/>
          </a:xfrm>
        </p:spPr>
        <p:txBody>
          <a:bodyPr/>
          <a:lstStyle/>
          <a:p>
            <a:r>
              <a:rPr lang="en-US" dirty="0"/>
              <a:t>2024 </a:t>
            </a:r>
            <a:r>
              <a:rPr lang="en-US" dirty="0" err="1"/>
              <a:t>WateReuse</a:t>
            </a:r>
            <a:r>
              <a:rPr lang="en-US" dirty="0"/>
              <a:t> California Conference </a:t>
            </a:r>
          </a:p>
          <a:p>
            <a:pPr lvl="1"/>
            <a:r>
              <a:rPr lang="en-US" dirty="0"/>
              <a:t>September 15 – 17 2024 in Garden Grove, CA</a:t>
            </a:r>
          </a:p>
          <a:p>
            <a:pPr lvl="1"/>
            <a:r>
              <a:rPr lang="en-US" dirty="0"/>
              <a:t>Call for abstracts open now – Due June 14th</a:t>
            </a:r>
          </a:p>
          <a:p>
            <a:pPr lvl="1"/>
            <a:r>
              <a:rPr lang="en-US" dirty="0"/>
              <a:t>Call for awards open now – Due June 7th</a:t>
            </a:r>
          </a:p>
          <a:p>
            <a:pPr lvl="1"/>
            <a:r>
              <a:rPr lang="en-US" dirty="0"/>
              <a:t>NEED VOLUNTEERS </a:t>
            </a:r>
          </a:p>
          <a:p>
            <a:pPr lvl="2"/>
            <a:r>
              <a:rPr lang="en-US" dirty="0"/>
              <a:t>2 people from our chapter to be on the Technical Committee</a:t>
            </a:r>
          </a:p>
          <a:p>
            <a:pPr marL="600075" lvl="1" indent="0">
              <a:buNone/>
            </a:pPr>
            <a:endParaRPr lang="en-US" dirty="0"/>
          </a:p>
          <a:p>
            <a:pPr lvl="1"/>
            <a:endParaRPr lang="en-US" dirty="0"/>
          </a:p>
        </p:txBody>
      </p:sp>
    </p:spTree>
    <p:extLst>
      <p:ext uri="{BB962C8B-B14F-4D97-AF65-F5344CB8AC3E}">
        <p14:creationId xmlns:p14="http://schemas.microsoft.com/office/powerpoint/2010/main" val="73949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800207" y="3127086"/>
            <a:ext cx="6655708"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300"/>
              <a:buFont typeface="Rockwell"/>
              <a:buNone/>
            </a:pPr>
            <a:r>
              <a:rPr lang="en-US" sz="3300" b="1" dirty="0"/>
              <a:t>Chapter Trustee Report</a:t>
            </a:r>
            <a:br>
              <a:rPr lang="en-US" sz="3300" b="1" dirty="0"/>
            </a:br>
            <a:br>
              <a:rPr lang="en-US" sz="3300" b="1" dirty="0"/>
            </a:br>
            <a:r>
              <a:rPr lang="en-US" sz="2800" b="1" dirty="0">
                <a:solidFill>
                  <a:schemeClr val="accent6"/>
                </a:solidFill>
              </a:rPr>
              <a:t>Rob Morrow</a:t>
            </a:r>
            <a:endParaRPr sz="2800" b="1" i="0" u="none" strike="noStrike" cap="none" dirty="0">
              <a:solidFill>
                <a:schemeClr val="accent6"/>
              </a:solidFill>
              <a:latin typeface="Rockwell"/>
              <a:ea typeface="Rockwell"/>
              <a:cs typeface="Rockwe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5</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68572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Trustee Report </a:t>
            </a:r>
            <a:br>
              <a:rPr lang="en-US" dirty="0"/>
            </a:br>
            <a:r>
              <a:rPr lang="en-US" sz="2000" dirty="0"/>
              <a:t>Board of Trustees Meetings, May 3</a:t>
            </a:r>
          </a:p>
        </p:txBody>
      </p:sp>
      <p:sp>
        <p:nvSpPr>
          <p:cNvPr id="4" name="Text Placeholder 3">
            <a:extLst>
              <a:ext uri="{FF2B5EF4-FFF2-40B4-BE49-F238E27FC236}">
                <a16:creationId xmlns:a16="http://schemas.microsoft.com/office/drawing/2014/main" id="{0A0447A6-B4EB-FB2A-83D8-794DE6CB0D1E}"/>
              </a:ext>
            </a:extLst>
          </p:cNvPr>
          <p:cNvSpPr>
            <a:spLocks noGrp="1"/>
          </p:cNvSpPr>
          <p:nvPr>
            <p:ph type="body" idx="1"/>
          </p:nvPr>
        </p:nvSpPr>
        <p:spPr/>
        <p:txBody>
          <a:bodyPr/>
          <a:lstStyle/>
          <a:p>
            <a:r>
              <a:rPr lang="en-US" dirty="0"/>
              <a:t>2024 Membership Renewal Status</a:t>
            </a:r>
          </a:p>
          <a:p>
            <a:r>
              <a:rPr lang="en-US" dirty="0"/>
              <a:t>Leg/Reg</a:t>
            </a:r>
          </a:p>
          <a:p>
            <a:pPr lvl="1"/>
            <a:r>
              <a:rPr lang="en-US" dirty="0"/>
              <a:t>SB 903 – PFAS </a:t>
            </a:r>
          </a:p>
          <a:p>
            <a:pPr lvl="1"/>
            <a:r>
              <a:rPr lang="en-US" dirty="0"/>
              <a:t>2024 Resources &amp; Climate Resilience Bond</a:t>
            </a:r>
          </a:p>
          <a:p>
            <a:pPr lvl="2"/>
            <a:r>
              <a:rPr lang="en-US" dirty="0"/>
              <a:t>SB 867 &amp; AB 1567</a:t>
            </a:r>
          </a:p>
          <a:p>
            <a:pPr lvl="1"/>
            <a:r>
              <a:rPr lang="en-US" dirty="0"/>
              <a:t>Water Recycling Requirements Fees</a:t>
            </a:r>
          </a:p>
          <a:p>
            <a:pPr lvl="1"/>
            <a:r>
              <a:rPr lang="en-US" dirty="0"/>
              <a:t>CWSRF Policy Amendments</a:t>
            </a:r>
          </a:p>
          <a:p>
            <a:r>
              <a:rPr lang="en-US" dirty="0"/>
              <a:t>Strategic Plan</a:t>
            </a:r>
          </a:p>
        </p:txBody>
      </p:sp>
    </p:spTree>
    <p:extLst>
      <p:ext uri="{BB962C8B-B14F-4D97-AF65-F5344CB8AC3E}">
        <p14:creationId xmlns:p14="http://schemas.microsoft.com/office/powerpoint/2010/main" val="337018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Trustee Report </a:t>
            </a:r>
            <a:br>
              <a:rPr lang="en-US" dirty="0"/>
            </a:br>
            <a:r>
              <a:rPr lang="en-US" sz="2000" dirty="0"/>
              <a:t>Board of Trustees Meetings, May 3</a:t>
            </a:r>
          </a:p>
        </p:txBody>
      </p:sp>
      <p:sp>
        <p:nvSpPr>
          <p:cNvPr id="4" name="Text Placeholder 3">
            <a:extLst>
              <a:ext uri="{FF2B5EF4-FFF2-40B4-BE49-F238E27FC236}">
                <a16:creationId xmlns:a16="http://schemas.microsoft.com/office/drawing/2014/main" id="{0A0447A6-B4EB-FB2A-83D8-794DE6CB0D1E}"/>
              </a:ext>
            </a:extLst>
          </p:cNvPr>
          <p:cNvSpPr>
            <a:spLocks noGrp="1"/>
          </p:cNvSpPr>
          <p:nvPr>
            <p:ph type="body" idx="1"/>
          </p:nvPr>
        </p:nvSpPr>
        <p:spPr/>
        <p:txBody>
          <a:bodyPr/>
          <a:lstStyle/>
          <a:p>
            <a:r>
              <a:rPr lang="en-US" dirty="0"/>
              <a:t>2024 Conference – September 15-17, Garden Grove, CA</a:t>
            </a:r>
          </a:p>
          <a:p>
            <a:pPr lvl="1"/>
            <a:r>
              <a:rPr lang="en-US" dirty="0"/>
              <a:t>Abstracts due June 14</a:t>
            </a:r>
          </a:p>
          <a:p>
            <a:r>
              <a:rPr lang="en-US" dirty="0"/>
              <a:t>WateReuse California Monthly Newsletter (e-mail)</a:t>
            </a:r>
          </a:p>
          <a:p>
            <a:pPr lvl="1"/>
            <a:r>
              <a:rPr lang="en-US" dirty="0"/>
              <a:t>Recycled Water Funding Opportunities</a:t>
            </a:r>
          </a:p>
          <a:p>
            <a:r>
              <a:rPr lang="en-US" dirty="0"/>
              <a:t>Committees</a:t>
            </a:r>
          </a:p>
          <a:p>
            <a:pPr lvl="1"/>
            <a:r>
              <a:rPr lang="en-US" dirty="0"/>
              <a:t>Potable Reuse Permitting and Compliance Committee</a:t>
            </a:r>
          </a:p>
          <a:p>
            <a:pPr lvl="1"/>
            <a:r>
              <a:rPr lang="en-US" dirty="0"/>
              <a:t>Agricultural Reuse Committee</a:t>
            </a:r>
          </a:p>
          <a:p>
            <a:pPr lvl="1"/>
            <a:r>
              <a:rPr lang="en-US" dirty="0"/>
              <a:t>Communications Collaborative Group</a:t>
            </a:r>
          </a:p>
        </p:txBody>
      </p:sp>
    </p:spTree>
    <p:extLst>
      <p:ext uri="{BB962C8B-B14F-4D97-AF65-F5344CB8AC3E}">
        <p14:creationId xmlns:p14="http://schemas.microsoft.com/office/powerpoint/2010/main" val="227991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Legislative, Regulatory, and Funding Updates</a:t>
            </a:r>
            <a:br>
              <a:rPr lang="en-US" sz="3300" b="1" dirty="0"/>
            </a:br>
            <a:br>
              <a:rPr lang="en-US" sz="4400" b="1" dirty="0"/>
            </a:br>
            <a:r>
              <a:rPr lang="en-US" sz="2800" b="1" dirty="0">
                <a:solidFill>
                  <a:schemeClr val="accent6"/>
                </a:solidFill>
              </a:rPr>
              <a:t>Alec Roberts</a:t>
            </a:r>
            <a:br>
              <a:rPr lang="en-US" sz="2800" b="1" dirty="0">
                <a:solidFill>
                  <a:schemeClr val="accent6"/>
                </a:solidFill>
              </a:rPr>
            </a:br>
            <a:r>
              <a:rPr lang="en-US" sz="2000" b="1" dirty="0">
                <a:solidFill>
                  <a:schemeClr val="accent6"/>
                </a:solidFill>
              </a:rPr>
              <a:t>aroberts@cityofventura.ca.gov</a:t>
            </a:r>
            <a:endParaRPr sz="2000" b="1" i="0" u="none" strike="noStrike" cap="none" dirty="0">
              <a:solidFill>
                <a:schemeClr val="accent6"/>
              </a:solidFi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8</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4381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 </a:t>
            </a:r>
            <a:br>
              <a:rPr lang="en-US" dirty="0"/>
            </a:br>
            <a:r>
              <a:rPr lang="en-US" sz="3200" dirty="0"/>
              <a:t>State Bills</a:t>
            </a:r>
            <a:endParaRPr lang="en-US" dirty="0"/>
          </a:p>
        </p:txBody>
      </p:sp>
      <p:graphicFrame>
        <p:nvGraphicFramePr>
          <p:cNvPr id="7" name="Google Shape;194;p29">
            <a:extLst>
              <a:ext uri="{FF2B5EF4-FFF2-40B4-BE49-F238E27FC236}">
                <a16:creationId xmlns:a16="http://schemas.microsoft.com/office/drawing/2014/main" id="{27C0E63B-3C11-8649-4F15-CA02EA21AB53}"/>
              </a:ext>
            </a:extLst>
          </p:cNvPr>
          <p:cNvGraphicFramePr/>
          <p:nvPr/>
        </p:nvGraphicFramePr>
        <p:xfrm>
          <a:off x="848911" y="2213650"/>
          <a:ext cx="7446177" cy="3556216"/>
        </p:xfrm>
        <a:graphic>
          <a:graphicData uri="http://schemas.openxmlformats.org/drawingml/2006/table">
            <a:tbl>
              <a:tblPr firstRow="1" bandRow="1">
                <a:noFill/>
              </a:tblPr>
              <a:tblGrid>
                <a:gridCol w="1762561">
                  <a:extLst>
                    <a:ext uri="{9D8B030D-6E8A-4147-A177-3AD203B41FA5}">
                      <a16:colId xmlns:a16="http://schemas.microsoft.com/office/drawing/2014/main" val="20000"/>
                    </a:ext>
                  </a:extLst>
                </a:gridCol>
                <a:gridCol w="3444460">
                  <a:extLst>
                    <a:ext uri="{9D8B030D-6E8A-4147-A177-3AD203B41FA5}">
                      <a16:colId xmlns:a16="http://schemas.microsoft.com/office/drawing/2014/main" val="20001"/>
                    </a:ext>
                  </a:extLst>
                </a:gridCol>
                <a:gridCol w="2239156">
                  <a:extLst>
                    <a:ext uri="{9D8B030D-6E8A-4147-A177-3AD203B41FA5}">
                      <a16:colId xmlns:a16="http://schemas.microsoft.com/office/drawing/2014/main" val="20003"/>
                    </a:ext>
                  </a:extLst>
                </a:gridCol>
              </a:tblGrid>
              <a:tr h="244723">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u="none" strike="noStrike" cap="none" dirty="0">
                          <a:latin typeface="Tw Cen MT" panose="020B0602020104020603" pitchFamily="34" charset="0"/>
                          <a:ea typeface="Twentieth Century"/>
                          <a:cs typeface="Twentieth Century"/>
                          <a:sym typeface="Twentieth Century"/>
                        </a:rPr>
                        <a:t>Bill</a:t>
                      </a:r>
                      <a:endParaRPr sz="2000" b="1" u="none" strike="noStrike" cap="none" dirty="0">
                        <a:latin typeface="Tw Cen MT" panose="020B0602020104020603" pitchFamily="34" charset="0"/>
                        <a:ea typeface="Twentieth Century"/>
                        <a:cs typeface="Twentieth Century"/>
                        <a:sym typeface="Twentieth Century"/>
                      </a:endParaRPr>
                    </a:p>
                  </a:txBody>
                  <a:tcPr marL="35600" marR="35600" marT="17800" marB="17800"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dirty="0">
                          <a:latin typeface="Tw Cen MT" panose="020B0602020104020603" pitchFamily="34" charset="0"/>
                          <a:ea typeface="Twentieth Century"/>
                          <a:cs typeface="Twentieth Century"/>
                          <a:sym typeface="Twentieth Century"/>
                        </a:rPr>
                        <a:t>Topic</a:t>
                      </a:r>
                      <a:endParaRPr sz="2000" b="1" u="none" strike="noStrike" cap="none" dirty="0">
                        <a:latin typeface="Tw Cen MT" panose="020B0602020104020603" pitchFamily="34" charset="0"/>
                        <a:ea typeface="Twentieth Century"/>
                        <a:cs typeface="Twentieth Century"/>
                        <a:sym typeface="Twentieth Century"/>
                      </a:endParaRPr>
                    </a:p>
                  </a:txBody>
                  <a:tcPr marL="35600" marR="35600" marT="17800" marB="17800"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dirty="0">
                          <a:latin typeface="Tw Cen MT" panose="020B0602020104020603" pitchFamily="34" charset="0"/>
                          <a:ea typeface="Twentieth Century"/>
                          <a:cs typeface="Twentieth Century"/>
                          <a:sym typeface="Twentieth Century"/>
                        </a:rPr>
                        <a:t>Status</a:t>
                      </a:r>
                      <a:endParaRPr sz="2000" b="1" u="none" strike="noStrike" cap="none" dirty="0">
                        <a:latin typeface="Tw Cen MT" panose="020B0602020104020603" pitchFamily="34" charset="0"/>
                        <a:ea typeface="Twentieth Century"/>
                        <a:cs typeface="Twentieth Century"/>
                        <a:sym typeface="Twentieth Century"/>
                      </a:endParaRPr>
                    </a:p>
                  </a:txBody>
                  <a:tcPr marL="35600" marR="35600" marT="17800" marB="17800" anchor="b">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7234">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600" b="1" u="sng" strike="noStrike" cap="none" dirty="0">
                          <a:solidFill>
                            <a:srgbClr val="BC5FBC"/>
                          </a:solidFill>
                          <a:latin typeface="Tw Cen MT" panose="020B0602020104020603" pitchFamily="34" charset="0"/>
                          <a:ea typeface="Twentieth Century"/>
                          <a:cs typeface="Twentieth Century"/>
                          <a:sym typeface="Twentieth Century"/>
                        </a:rPr>
                        <a:t>SB 867</a:t>
                      </a:r>
                      <a: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strike="noStrike" cap="none" dirty="0">
                          <a:solidFill>
                            <a:srgbClr val="BC5FBC"/>
                          </a:solidFill>
                          <a:latin typeface="Tw Cen MT" panose="020B0602020104020603" pitchFamily="34" charset="0"/>
                          <a:ea typeface="Twentieth Century"/>
                          <a:cs typeface="Twentieth Century"/>
                          <a:sym typeface="Twentieth Century"/>
                        </a:rPr>
                        <a:t>AB 1567</a:t>
                      </a:r>
                      <a:endPar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p>
                      <a:pPr marL="0" marR="0" lvl="0" indent="0" algn="ctr" rtl="0">
                        <a:spcBef>
                          <a:spcPts val="0"/>
                        </a:spcBef>
                        <a:spcAft>
                          <a:spcPts val="0"/>
                        </a:spcAft>
                        <a:buNone/>
                      </a:pPr>
                      <a:endParaRPr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Climate Bonds</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285750" marR="0" lvl="0" indent="-285750" algn="l" rtl="0">
                        <a:spcBef>
                          <a:spcPts val="0"/>
                        </a:spcBef>
                        <a:spcAft>
                          <a:spcPts val="0"/>
                        </a:spcAft>
                        <a:buFont typeface="Arial" panose="020B0604020202020204" pitchFamily="34" charset="0"/>
                        <a:buChar char="•"/>
                      </a:pPr>
                      <a:r>
                        <a:rPr lang="en" sz="1600" b="0" u="none" strike="noStrike" cap="none" dirty="0">
                          <a:solidFill>
                            <a:schemeClr val="tx1"/>
                          </a:solidFill>
                          <a:latin typeface="Tw Cen MT" panose="020B0602020104020603" pitchFamily="34" charset="0"/>
                          <a:ea typeface="Twentieth Century"/>
                          <a:cs typeface="Twentieth Century"/>
                          <a:sym typeface="Twentieth Century"/>
                        </a:rPr>
                        <a:t>Active</a:t>
                      </a:r>
                    </a:p>
                    <a:p>
                      <a:pPr marL="285750" marR="0" lvl="0" indent="-285750" algn="l" rtl="0">
                        <a:spcBef>
                          <a:spcPts val="0"/>
                        </a:spcBef>
                        <a:spcAft>
                          <a:spcPts val="0"/>
                        </a:spcAft>
                        <a:buFont typeface="Arial" panose="020B0604020202020204" pitchFamily="34" charset="0"/>
                        <a:buChar char="•"/>
                      </a:pPr>
                      <a:r>
                        <a:rPr lang="en" sz="1600" b="0" u="none" strike="noStrike" cap="none" dirty="0">
                          <a:solidFill>
                            <a:schemeClr val="tx1"/>
                          </a:solidFill>
                          <a:latin typeface="Tw Cen MT" panose="020B0602020104020603" pitchFamily="34" charset="0"/>
                          <a:ea typeface="Twentieth Century"/>
                          <a:cs typeface="Twentieth Century"/>
                          <a:sym typeface="Twentieth Century"/>
                        </a:rPr>
                        <a:t>Bond Language Drafted</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0001"/>
                  </a:ext>
                </a:extLst>
              </a:tr>
              <a:tr h="377234">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600" b="1" u="sng" strike="noStrike" cap="none" dirty="0">
                          <a:solidFill>
                            <a:srgbClr val="BC5FBC"/>
                          </a:solidFill>
                          <a:latin typeface="Tw Cen MT" panose="020B0602020104020603" pitchFamily="34" charset="0"/>
                          <a:ea typeface="Twentieth Century"/>
                          <a:cs typeface="Twentieth Century"/>
                          <a:sym typeface="Twentieth Century"/>
                        </a:rPr>
                        <a:t>SB 903</a:t>
                      </a:r>
                      <a:endPar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US" sz="1600" b="0" u="none" strike="noStrike" cap="none" dirty="0">
                          <a:solidFill>
                            <a:srgbClr val="000000"/>
                          </a:solidFill>
                          <a:latin typeface="Tw Cen MT" panose="020B0602020104020603" pitchFamily="34" charset="0"/>
                          <a:ea typeface="Twentieth Century"/>
                          <a:cs typeface="Twentieth Century"/>
                          <a:sym typeface="Twentieth Century"/>
                        </a:rPr>
                        <a:t>Environmental health: product safety - PFAS</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285750" marR="0" lvl="0" indent="-285750" algn="l" rtl="0">
                        <a:spcBef>
                          <a:spcPts val="0"/>
                        </a:spcBef>
                        <a:spcAft>
                          <a:spcPts val="0"/>
                        </a:spcAft>
                        <a:buFont typeface="Arial" panose="020B0604020202020204" pitchFamily="34" charset="0"/>
                        <a:buChar cha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Active</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2240181369"/>
                  </a:ext>
                </a:extLst>
              </a:tr>
              <a:tr h="3772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AB 2214</a:t>
                      </a: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US" sz="1600" b="0" u="none" strike="noStrike" cap="none" dirty="0">
                          <a:latin typeface="Tw Cen MT" panose="020B0602020104020603" pitchFamily="34" charset="0"/>
                          <a:ea typeface="Twentieth Century"/>
                          <a:cs typeface="Twentieth Century"/>
                          <a:sym typeface="Twentieth Century"/>
                        </a:rPr>
                        <a:t>Ocean Protection Council: Microplastics</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Active</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87797816"/>
                  </a:ext>
                </a:extLst>
              </a:tr>
              <a:tr h="3772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AB 3121</a:t>
                      </a: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US" sz="1600" b="0" u="none" strike="noStrike" cap="none" dirty="0">
                          <a:latin typeface="Tw Cen MT" panose="020B0602020104020603" pitchFamily="34" charset="0"/>
                          <a:ea typeface="Twentieth Century"/>
                          <a:cs typeface="Twentieth Century"/>
                          <a:sym typeface="Twentieth Century"/>
                        </a:rPr>
                        <a:t>Urban Retail Water Suppliers Objectives</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285750" marR="0" lvl="0" indent="-285750" algn="l" rtl="0">
                        <a:spcBef>
                          <a:spcPts val="0"/>
                        </a:spcBef>
                        <a:spcAft>
                          <a:spcPts val="0"/>
                        </a:spcAft>
                        <a:buFont typeface="Arial" panose="020B0604020202020204" pitchFamily="34" charset="0"/>
                        <a:buChar cha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Passed on 4/29/2024</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294981038"/>
                  </a:ext>
                </a:extLst>
              </a:tr>
              <a:tr h="3772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ACA 2</a:t>
                      </a: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US" sz="1600" b="0" u="none" strike="noStrike" cap="none" dirty="0">
                          <a:latin typeface="Tw Cen MT" panose="020B0602020104020603" pitchFamily="34" charset="0"/>
                          <a:ea typeface="Twentieth Century"/>
                          <a:cs typeface="Twentieth Century"/>
                          <a:sym typeface="Twentieth Century"/>
                        </a:rPr>
                        <a:t>Water Resiliency Act</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Active</a:t>
                      </a: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291234384"/>
                  </a:ext>
                </a:extLst>
              </a:tr>
              <a:tr h="3772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ACA 16</a:t>
                      </a: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US" sz="1600" b="0" u="none" strike="noStrike" cap="none" dirty="0">
                          <a:latin typeface="Tw Cen MT" panose="020B0602020104020603" pitchFamily="34" charset="0"/>
                          <a:ea typeface="Twentieth Century"/>
                          <a:cs typeface="Twentieth Century"/>
                          <a:sym typeface="Twentieth Century"/>
                        </a:rPr>
                        <a:t>Right to Clean Air and Water</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285750" marR="0" lvl="0" indent="-285750" algn="l" rtl="0">
                        <a:spcBef>
                          <a:spcPts val="0"/>
                        </a:spcBef>
                        <a:spcAft>
                          <a:spcPts val="0"/>
                        </a:spcAft>
                        <a:buFont typeface="Arial" panose="020B0604020202020204" pitchFamily="34" charset="0"/>
                        <a:buChar cha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Active</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963804431"/>
                  </a:ext>
                </a:extLst>
              </a:tr>
              <a:tr h="3772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SB 366</a:t>
                      </a: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US" sz="1600" b="0" u="none" strike="noStrike" cap="none" dirty="0">
                          <a:latin typeface="Tw Cen MT" panose="020B0602020104020603" pitchFamily="34" charset="0"/>
                          <a:ea typeface="Twentieth Century"/>
                          <a:cs typeface="Twentieth Century"/>
                          <a:sym typeface="Twentieth Century"/>
                        </a:rPr>
                        <a:t>Water Plan: Long-Term Targets</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285750" marR="0" lvl="0" indent="-285750" algn="l" rtl="0">
                        <a:spcBef>
                          <a:spcPts val="0"/>
                        </a:spcBef>
                        <a:spcAft>
                          <a:spcPts val="0"/>
                        </a:spcAft>
                        <a:buFont typeface="Arial" panose="020B0604020202020204" pitchFamily="34" charset="0"/>
                        <a:buChar cha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Active</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626045100"/>
                  </a:ext>
                </a:extLst>
              </a:tr>
            </a:tbl>
          </a:graphicData>
        </a:graphic>
      </p:graphicFrame>
    </p:spTree>
    <p:extLst>
      <p:ext uri="{BB962C8B-B14F-4D97-AF65-F5344CB8AC3E}">
        <p14:creationId xmlns:p14="http://schemas.microsoft.com/office/powerpoint/2010/main" val="1634328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0.0.2025"/>
  <p:tag name="SLIDO_PRESENTATION_ID" val="00000000-0000-0000-0000-000000000000"/>
  <p:tag name="SLIDO_EVENT_UUID" val="135d16b2-6ea3-4d9f-9a1a-1c72f0bda6d0"/>
  <p:tag name="SLIDO_EVENT_SECTION_UUID" val="9b9a9889-5616-4a30-ba56-9ad67048d96a"/>
</p:tagLst>
</file>

<file path=ppt/theme/theme1.xml><?xml version="1.0" encoding="utf-8"?>
<a:theme xmlns:a="http://schemas.openxmlformats.org/drawingml/2006/main"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W-011">
  <a:themeElements>
    <a:clrScheme name="EMWD">
      <a:dk1>
        <a:srgbClr val="000000"/>
      </a:dk1>
      <a:lt1>
        <a:srgbClr val="FFFFFF"/>
      </a:lt1>
      <a:dk2>
        <a:srgbClr val="D0D0CE"/>
      </a:dk2>
      <a:lt2>
        <a:srgbClr val="A7A8AA"/>
      </a:lt2>
      <a:accent1>
        <a:srgbClr val="0057B8"/>
      </a:accent1>
      <a:accent2>
        <a:srgbClr val="00A9E0"/>
      </a:accent2>
      <a:accent3>
        <a:srgbClr val="78BE20"/>
      </a:accent3>
      <a:accent4>
        <a:srgbClr val="582C83"/>
      </a:accent4>
      <a:accent5>
        <a:srgbClr val="00C7B1"/>
      </a:accent5>
      <a:accent6>
        <a:srgbClr val="485CC7"/>
      </a:accent6>
      <a:hlink>
        <a:srgbClr val="0057B8"/>
      </a:hlink>
      <a:folHlink>
        <a:srgbClr val="582C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Power Point Template.pptx" id="{FE7B7128-3E28-4DF5-8F13-7FEC38FB8E1F}" vid="{C90CFF61-AF0A-4E2E-B89A-D3D7E002130B}"/>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870477-7d32-4999-9cae-54dbc41b3baa" xsi:nil="true"/>
    <lcf76f155ced4ddcb4097134ff3c332f xmlns="274d91e7-61d0-43f2-b1e1-ae7a76cb56b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62C310BED89F4CBF3ABD07CC8A9B76" ma:contentTypeVersion="13" ma:contentTypeDescription="Create a new document." ma:contentTypeScope="" ma:versionID="23145fb4d303e78eecd93b38dbf36d38">
  <xsd:schema xmlns:xsd="http://www.w3.org/2001/XMLSchema" xmlns:xs="http://www.w3.org/2001/XMLSchema" xmlns:p="http://schemas.microsoft.com/office/2006/metadata/properties" xmlns:ns2="274d91e7-61d0-43f2-b1e1-ae7a76cb56bf" xmlns:ns3="10870477-7d32-4999-9cae-54dbc41b3baa" targetNamespace="http://schemas.microsoft.com/office/2006/metadata/properties" ma:root="true" ma:fieldsID="78cc831a303e420882eb0b9bdf935e92" ns2:_="" ns3:_="">
    <xsd:import namespace="274d91e7-61d0-43f2-b1e1-ae7a76cb56bf"/>
    <xsd:import namespace="10870477-7d32-4999-9cae-54dbc41b3b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d91e7-61d0-43f2-b1e1-ae7a76cb5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d0fa67-9e13-4313-a06d-fb175cf5d41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70477-7d32-4999-9cae-54dbc41b3ba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2900e2-ce4c-4b9e-b876-56ba05d30344}" ma:internalName="TaxCatchAll" ma:showField="CatchAllData" ma:web="10870477-7d32-4999-9cae-54dbc41b3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B9DCD-E355-4478-9A9F-207574C18ABE}">
  <ds:schemaRefs>
    <ds:schemaRef ds:uri="http://www.w3.org/XML/1998/namespace"/>
    <ds:schemaRef ds:uri="http://schemas.openxmlformats.org/package/2006/metadata/core-properties"/>
    <ds:schemaRef ds:uri="http://purl.org/dc/elements/1.1/"/>
    <ds:schemaRef ds:uri="274d91e7-61d0-43f2-b1e1-ae7a76cb56bf"/>
    <ds:schemaRef ds:uri="http://schemas.microsoft.com/office/infopath/2007/PartnerControls"/>
    <ds:schemaRef ds:uri="10870477-7d32-4999-9cae-54dbc41b3baa"/>
    <ds:schemaRef ds:uri="http://schemas.microsoft.com/office/2006/documentManagement/types"/>
    <ds:schemaRef ds:uri="http://purl.org/dc/dcmityp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485F1CC-28A0-4995-AEE0-2E5650398E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d91e7-61d0-43f2-b1e1-ae7a76cb56bf"/>
    <ds:schemaRef ds:uri="10870477-7d32-4999-9cae-54dbc41b3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09E542-6B9B-4C9C-90F6-0A7974ACC3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TotalTime>
  <Words>875</Words>
  <Application>Microsoft Office PowerPoint</Application>
  <PresentationFormat>On-screen Show (4:3)</PresentationFormat>
  <Paragraphs>145</Paragraphs>
  <Slides>17</Slides>
  <Notes>11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Noto Sans Symbols</vt:lpstr>
      <vt:lpstr>Rockwell</vt:lpstr>
      <vt:lpstr>Tw Cen MT</vt:lpstr>
      <vt:lpstr>Advantage</vt:lpstr>
      <vt:lpstr>DW-011</vt:lpstr>
      <vt:lpstr>PowerPoint Presentation</vt:lpstr>
      <vt:lpstr>Agenda</vt:lpstr>
      <vt:lpstr>Chapter Updates  Shannon Jessica</vt:lpstr>
      <vt:lpstr>WRCA Central Coast Chapter Updates</vt:lpstr>
      <vt:lpstr>Chapter Trustee Report  Rob Morrow</vt:lpstr>
      <vt:lpstr>Chapter Trustee Report  Board of Trustees Meetings, May 3</vt:lpstr>
      <vt:lpstr>Chapter Trustee Report  Board of Trustees Meetings, May 3</vt:lpstr>
      <vt:lpstr>Legislative, Regulatory, and Funding Updates  Alec Roberts aroberts@cityofventura.ca.gov</vt:lpstr>
      <vt:lpstr>Leg/Reg/Funding Update:  State Bills</vt:lpstr>
      <vt:lpstr>Leg/Reg/Funding Update</vt:lpstr>
      <vt:lpstr>Agency Roundtable/California WateReuse Monthly Newsletter Input  Steve Thomas</vt:lpstr>
      <vt:lpstr>Agency Roundtable/California WateReuse Monthly Newsletter Input  Steve Thomas  2024 Conference – September 15-17, Garden Grove, CA  WateReuse CA – Central Coast Mixer – Calls for Sponsors </vt:lpstr>
      <vt:lpstr>Today’s Tour</vt:lpstr>
      <vt:lpstr>ABC 7 News Story </vt:lpstr>
      <vt:lpstr>Desalter Funding</vt:lpstr>
      <vt:lpstr>Water Conservation</vt:lpstr>
      <vt:lpstr>Learning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Kingsbury</dc:creator>
  <cp:lastModifiedBy>Michael Steele</cp:lastModifiedBy>
  <cp:revision>74</cp:revision>
  <dcterms:modified xsi:type="dcterms:W3CDTF">2024-05-16T17:41:38Z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0x0101002362C310BED89F4CBF3ABD07CC8A9B76</vt:lpwstr>
  </property>
  <property fmtid="{D5CDD505-2E9C-101B-9397-08002B2CF9AE}" pid="3" name="SlidoAppVersion">
    <vt:lpwstr>0.20.0.2025</vt:lpwstr>
  </property>
  <property fmtid="{D5CDD505-2E9C-101B-9397-08002B2CF9AE}" pid="4" name="MediaServiceImageTags">
    <vt:lpwstr/>
  </property>
</Properties>
</file>