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7" r:id="rId7"/>
    <p:sldId id="258" r:id="rId8"/>
    <p:sldId id="259" r:id="rId9"/>
    <p:sldId id="261" r:id="rId10"/>
    <p:sldId id="262" r:id="rId11"/>
    <p:sldId id="260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67" d="100"/>
          <a:sy n="67" d="100"/>
        </p:scale>
        <p:origin x="10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7DDEB-6845-32B5-CDB4-67AA9170B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763B50-58B7-C5A2-691C-97033B6EC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A305F-E9DB-B1A9-7A10-B8CD335C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C04F-8023-43F4-9EA3-9EB6D69CAE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BFE4A-743A-BE87-C7A1-F573AC32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53BB5-D775-5EE0-4AB0-F121035D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BE0-4C90-4669-983D-3962C5148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4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259FD-2649-B1F6-393C-EB6FAFC4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F7561-D1A0-568B-7E01-4211DBFA9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89727-7F2C-FBD3-F462-5ABE2359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C04F-8023-43F4-9EA3-9EB6D69CAE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82BF1-7B2F-EF6D-0C3E-FA881EC7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21E6D-2839-7215-0C76-4B627984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BE0-4C90-4669-983D-3962C5148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9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C5A9D-278E-D083-B6F8-F49A582C97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C40A3-B756-0DF9-9489-874299C2C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5A4CF-B318-8473-6102-C5D0521D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C04F-8023-43F4-9EA3-9EB6D69CAE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D6729-1E2C-63E0-B0A4-9A29B40A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4ED42-3407-3948-B900-6FA01B43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BE0-4C90-4669-983D-3962C5148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3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37AEF-70C9-13A3-24E7-F7FB13420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DE6E1-24FB-8F10-17B0-C32F3F305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9A1C2-EB6E-5FA1-526F-262ADA8B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C04F-8023-43F4-9EA3-9EB6D69CAE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E1C86-CD72-96EA-AEE0-FC40A639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2ED08-8D6E-3EBA-74BE-F21F12F9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BE0-4C90-4669-983D-3962C5148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7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0B5B-3A8E-8C73-CA41-E08B071FF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29BC4-29EC-161D-11D3-EB041D340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77CD3-4658-53DD-393E-B498938E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C04F-8023-43F4-9EA3-9EB6D69CAE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3DCD4-EF40-84A6-E621-B2424AC5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B2AD0-0972-5D1F-BEAB-5ACBB052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BE0-4C90-4669-983D-3962C5148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DA0C7-DDB4-A032-3DA3-DC28760C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77569-8657-7A2D-5DF9-B903EDCBF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CCE81-2620-B982-27CD-81902E99D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3EBBF-F5E6-C773-B9E1-5C14E96E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C04F-8023-43F4-9EA3-9EB6D69CAE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88A55-2F12-E757-B0D6-E2588012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7674F-DD9B-DBFC-3095-331745E5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BE0-4C90-4669-983D-3962C5148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0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7B48-49EF-A90B-20F6-21BA8FDF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AC218-801E-DAD5-738E-B07EBF085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CA376-0F20-410F-DB2F-132A3249E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8F772-621E-F438-4101-CF5213C53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CE91FA-FB68-7D7C-E19A-16E2E3B68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6A3C7B-0E94-47F5-9947-07E47A64A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C04F-8023-43F4-9EA3-9EB6D69CAE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38FA89-DE6D-096B-A104-B6F33AF3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A21904-BA52-378E-70E9-8C152D1A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BE0-4C90-4669-983D-3962C5148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D5D7-787A-F56B-801B-517D0BBF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35E4A-57DB-B2F1-EF39-F8F48FA3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C04F-8023-43F4-9EA3-9EB6D69CAE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F1E92-7F23-3946-9353-14DEFF83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0C54C-EFDD-B96A-4C59-CF6DD973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BE0-4C90-4669-983D-3962C5148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0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B86671-86DE-2A65-036D-B2204AB4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C04F-8023-43F4-9EA3-9EB6D69CAE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01D7BC-ECF2-826E-B051-CAAF644A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2BED2-105F-D569-84A5-1BB9DD0D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BE0-4C90-4669-983D-3962C5148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6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1D512-2FFA-6512-9C48-3109DE69B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0D5FA-BD47-CD75-37C1-4E9E5D8F6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81D00-EFCE-5E16-3B64-3DEDD5AC8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5EC32-8F5C-28A8-EACA-99D26E3B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C04F-8023-43F4-9EA3-9EB6D69CAE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0DA03-5B11-A29A-0F27-F6BA43B0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AF2A9-4E2E-2EB5-B392-D92DFE3C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BE0-4C90-4669-983D-3962C5148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8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4289F-E86E-97D0-1E36-1D72956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351ABC-D067-5BFE-A38E-AE6C9E067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A55A0-E8B9-9E5D-F7A6-82477813C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D1E88-8E39-AD6A-BCFE-6EF57481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C04F-8023-43F4-9EA3-9EB6D69CAE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344FB-A72C-C8CB-3AC5-7B5E39A66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77FE3-DA80-83A1-A2A3-9679E723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CBE0-4C90-4669-983D-3962C5148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7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CC31C4-B8B7-FBFD-29CC-D915932D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23D2C-CD5F-0054-10B8-4924EED1A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19CF5-1E89-CDC2-72B7-BE80C5C4C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2C04F-8023-43F4-9EA3-9EB6D69CAE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6432D-57B1-9DC4-5035-BC0646320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184E3-D9B6-1D87-4246-32856FADF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5CBE0-4C90-4669-983D-3962C5148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1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ww.water.ca.gov/" TargetMode="External"/><Relationship Id="rId7" Type="http://schemas.openxmlformats.org/officeDocument/2006/relationships/hyperlink" Target="https://www.cdc.gov/nceh/drought/toolkit/default.htm" TargetMode="External"/><Relationship Id="rId2" Type="http://schemas.openxmlformats.org/officeDocument/2006/relationships/hyperlink" Target="https://www.drought.gov/states/california#web-resources-sta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oughtmonitor.unl.edu/CurrentMap/StateDroughtMonitor.aspx?West" TargetMode="External"/><Relationship Id="rId5" Type="http://schemas.openxmlformats.org/officeDocument/2006/relationships/hyperlink" Target="https://www.weather.gov/hnx/" TargetMode="External"/><Relationship Id="rId4" Type="http://schemas.openxmlformats.org/officeDocument/2006/relationships/hyperlink" Target="https://cdec.water.ca.go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-up of raindrops falling off an umbrella">
            <a:extLst>
              <a:ext uri="{FF2B5EF4-FFF2-40B4-BE49-F238E27FC236}">
                <a16:creationId xmlns:a16="http://schemas.microsoft.com/office/drawing/2014/main" id="{D64F288B-145B-A69A-7FE4-D55751E73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91" r="9091"/>
          <a:stretch/>
        </p:blipFill>
        <p:spPr>
          <a:xfrm>
            <a:off x="20" y="9535"/>
            <a:ext cx="12191981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6152D-B553-9789-A5C8-D62981470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2" y="3091928"/>
            <a:ext cx="11044497" cy="2387600"/>
          </a:xfrm>
        </p:spPr>
        <p:txBody>
          <a:bodyPr>
            <a:normAutofit/>
          </a:bodyPr>
          <a:lstStyle/>
          <a:p>
            <a:pPr algn="l"/>
            <a:r>
              <a:rPr lang="en-US" sz="5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to “sell” a water reuse project  during a rainstorm</a:t>
            </a:r>
            <a:endParaRPr lang="en-US" sz="51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4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800C9-100A-1786-8874-479C0963A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5125"/>
            <a:ext cx="11363324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Other Reasons to Justify (aka Sell) Water Reuse Projects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86305-CFE7-DA8F-E8F1-EB030612D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Beyond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the messages that droughts are episodic and water supply Diversity is a wise choice.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2000" dirty="0"/>
              <a:t>Diversification and reliability are key factors in long term planning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2000" dirty="0"/>
              <a:t>Environmental protection of the water supply: Reuse is the safest water around!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2000" dirty="0"/>
              <a:t>Saltwater intrusion/subsidence with groundwater basin protection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2000" dirty="0"/>
              <a:t>Cost effectiveness and affordability when compared to other options 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2000" dirty="0"/>
              <a:t>Regulatory and statewide requirements (Recycled water gets the 10% credit)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22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3CEF1-13D0-01F2-EFBF-0EB28A73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Tool Kits/ Data </a:t>
            </a:r>
            <a:r>
              <a:rPr lang="en-US" sz="4000" b="1" dirty="0"/>
              <a:t>Sources /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BDF2F-DD6D-5202-D291-20AB07796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California | </a:t>
            </a:r>
            <a:r>
              <a:rPr lang="en-US" dirty="0" err="1">
                <a:hlinkClick r:id="rId2"/>
              </a:rPr>
              <a:t>Drought.gov</a:t>
            </a:r>
            <a:endParaRPr lang="en-US" dirty="0"/>
          </a:p>
          <a:p>
            <a:r>
              <a:rPr lang="en-US" dirty="0">
                <a:hlinkClick r:id="rId3"/>
              </a:rPr>
              <a:t>California Water Watch</a:t>
            </a:r>
            <a:endParaRPr lang="en-US" dirty="0"/>
          </a:p>
          <a:p>
            <a:r>
              <a:rPr lang="en-US" dirty="0">
                <a:hlinkClick r:id="rId4"/>
              </a:rPr>
              <a:t>California Data Exchange Center</a:t>
            </a:r>
            <a:endParaRPr lang="en-US" dirty="0"/>
          </a:p>
          <a:p>
            <a:r>
              <a:rPr lang="en-US" dirty="0">
                <a:hlinkClick r:id="rId5"/>
              </a:rPr>
              <a:t>San Joaquin Valley, CA (</a:t>
            </a:r>
            <a:r>
              <a:rPr lang="en-US" dirty="0" err="1">
                <a:hlinkClick r:id="rId5"/>
              </a:rPr>
              <a:t>weather.gov</a:t>
            </a:r>
            <a:r>
              <a:rPr lang="en-US" dirty="0">
                <a:hlinkClick r:id="rId5"/>
              </a:rPr>
              <a:t>)</a:t>
            </a:r>
            <a:endParaRPr lang="en-US" dirty="0"/>
          </a:p>
          <a:p>
            <a:r>
              <a:rPr lang="en-US" dirty="0">
                <a:hlinkClick r:id="rId6"/>
              </a:rPr>
              <a:t>West | U.S. Drought Monitor (</a:t>
            </a:r>
            <a:r>
              <a:rPr lang="en-US" dirty="0" err="1">
                <a:hlinkClick r:id="rId6"/>
              </a:rPr>
              <a:t>unl.edu</a:t>
            </a:r>
            <a:r>
              <a:rPr lang="en-US" dirty="0">
                <a:hlinkClick r:id="rId6"/>
              </a:rPr>
              <a:t>)</a:t>
            </a:r>
            <a:endParaRPr lang="en-US" dirty="0"/>
          </a:p>
          <a:p>
            <a:r>
              <a:rPr lang="en-US" dirty="0">
                <a:hlinkClick r:id="rId7"/>
              </a:rPr>
              <a:t>Drought Communication Toolkit | CDC</a:t>
            </a:r>
            <a:endParaRPr lang="en-US" dirty="0"/>
          </a:p>
          <a:p>
            <a:endParaRPr lang="en-US" dirty="0"/>
          </a:p>
          <a:p>
            <a:r>
              <a:rPr lang="en-US" dirty="0"/>
              <a:t>Acknowledgments:</a:t>
            </a:r>
          </a:p>
          <a:p>
            <a:r>
              <a:rPr lang="en-US" dirty="0"/>
              <a:t>Special thanks to Melanie Mow Schumacher of Soquel Creek Water District and Ben Fine of Pismo Beach</a:t>
            </a:r>
          </a:p>
        </p:txBody>
      </p:sp>
    </p:spTree>
    <p:extLst>
      <p:ext uri="{BB962C8B-B14F-4D97-AF65-F5344CB8AC3E}">
        <p14:creationId xmlns:p14="http://schemas.microsoft.com/office/powerpoint/2010/main" val="129864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E005B-5370-1678-6A62-F1419E951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501" y="169911"/>
            <a:ext cx="6462259" cy="1402470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What Does a Drought Really Mean?</a:t>
            </a:r>
          </a:p>
        </p:txBody>
      </p:sp>
      <p:pic>
        <p:nvPicPr>
          <p:cNvPr id="5" name="Picture 4" descr="Abstract background of blue and water droplets">
            <a:extLst>
              <a:ext uri="{FF2B5EF4-FFF2-40B4-BE49-F238E27FC236}">
                <a16:creationId xmlns:a16="http://schemas.microsoft.com/office/drawing/2014/main" id="{5C0160C4-46D6-D396-F81B-D21C32EE5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64" r="17342" b="-2"/>
          <a:stretch/>
        </p:blipFill>
        <p:spPr>
          <a:xfrm>
            <a:off x="0" y="10"/>
            <a:ext cx="4905376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3901-8732-732C-579B-C5D02E230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584" y="871146"/>
            <a:ext cx="6674176" cy="5986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Problem (s) </a:t>
            </a:r>
          </a:p>
          <a:p>
            <a:pPr lvl="2"/>
            <a:r>
              <a:rPr lang="en-US" sz="1400" dirty="0"/>
              <a:t>The public sees droughts can be ended by a storm or even 1-2 years of a wet winters</a:t>
            </a:r>
          </a:p>
          <a:p>
            <a:pPr lvl="2"/>
            <a:r>
              <a:rPr lang="en-US" sz="1400" dirty="0"/>
              <a:t>The public does not fulling understand their source of drinking water sources, so they cannot relate to sustainable</a:t>
            </a:r>
          </a:p>
          <a:p>
            <a:pPr marL="0" indent="0">
              <a:buNone/>
            </a:pPr>
            <a:r>
              <a:rPr lang="en-US" sz="1800" b="1" dirty="0"/>
              <a:t>Solution </a:t>
            </a:r>
          </a:p>
          <a:p>
            <a:pPr lvl="2"/>
            <a:r>
              <a:rPr lang="en-US" sz="1400" dirty="0"/>
              <a:t>Arm elected officials with the correct ideas to talk about water supply diversity (nothing new for this group) </a:t>
            </a:r>
          </a:p>
          <a:p>
            <a:pPr lvl="1"/>
            <a:endParaRPr lang="en-US" sz="1400" dirty="0"/>
          </a:p>
          <a:p>
            <a:pPr marL="0" indent="0">
              <a:buNone/>
            </a:pPr>
            <a:r>
              <a:rPr lang="en-US" sz="1800" b="1" dirty="0"/>
              <a:t>Concept ideas:</a:t>
            </a:r>
          </a:p>
          <a:p>
            <a:pPr lvl="2"/>
            <a:r>
              <a:rPr lang="en-US" sz="1400" dirty="0"/>
              <a:t>During a drought, short term Surface water supply's are in jeopardy, so more Groundwater is used</a:t>
            </a:r>
          </a:p>
          <a:p>
            <a:pPr lvl="2"/>
            <a:r>
              <a:rPr lang="en-US" sz="1400" dirty="0"/>
              <a:t>Concept of overdraft checking and dipping into savings to pay bills for years, yet  1-2 years of good income cannot immediately resupply your savings</a:t>
            </a:r>
          </a:p>
          <a:p>
            <a:pPr lvl="2"/>
            <a:r>
              <a:rPr lang="en-US" sz="1400" dirty="0"/>
              <a:t>Weather Whiplash,  new term?</a:t>
            </a:r>
          </a:p>
          <a:p>
            <a:pPr lvl="2"/>
            <a:r>
              <a:rPr lang="en-US" sz="1400" dirty="0"/>
              <a:t>Hydrologic Drought vs the normal drought </a:t>
            </a:r>
          </a:p>
          <a:p>
            <a:pPr marL="0" indent="0">
              <a:buNone/>
            </a:pPr>
            <a:r>
              <a:rPr lang="en-US" sz="1800" b="1" dirty="0"/>
              <a:t>Data / graphics of common Drought graphics explained</a:t>
            </a:r>
          </a:p>
          <a:p>
            <a:pPr lvl="2"/>
            <a:r>
              <a:rPr lang="en-US" sz="1400" dirty="0"/>
              <a:t>The Drought Monitor data looks a surface water as it is easy to measure, but qualify long-term groundwater supply’s </a:t>
            </a:r>
          </a:p>
          <a:p>
            <a:pPr lvl="2"/>
            <a:r>
              <a:rPr lang="en-US" sz="1400" dirty="0"/>
              <a:t>Soil Moisture data is from 20 cm of soil =are not long terms prediction tools</a:t>
            </a:r>
          </a:p>
          <a:p>
            <a:pPr lvl="2"/>
            <a:endParaRPr lang="en-US" sz="14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279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F28B9-8524-510A-4392-101651B5A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056" y="820133"/>
            <a:ext cx="4795919" cy="32130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6700" dirty="0">
                <a:solidFill>
                  <a:schemeClr val="bg1"/>
                </a:solidFill>
              </a:rPr>
              <a:t>Facts, Information, and Messaging</a:t>
            </a:r>
          </a:p>
        </p:txBody>
      </p:sp>
      <p:pic>
        <p:nvPicPr>
          <p:cNvPr id="5" name="Picture 4" descr="Programming data on computer monitor">
            <a:extLst>
              <a:ext uri="{FF2B5EF4-FFF2-40B4-BE49-F238E27FC236}">
                <a16:creationId xmlns:a16="http://schemas.microsoft.com/office/drawing/2014/main" id="{09383109-E566-934F-3D24-E3B25E91D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95" r="979" b="-2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3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93CBF-B80A-6DAE-78ED-933A6A58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166489"/>
            <a:ext cx="11029949" cy="86221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Atmospheric Rivers: How They Affect Water Supply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13B0F3-0AF9-C44A-186F-8A8BB134D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8555" y="1276350"/>
            <a:ext cx="6883445" cy="53507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DE98E4-C20A-3CBD-61DA-57EA6C367CD2}"/>
              </a:ext>
            </a:extLst>
          </p:cNvPr>
          <p:cNvSpPr txBox="1"/>
          <p:nvPr/>
        </p:nvSpPr>
        <p:spPr>
          <a:xfrm>
            <a:off x="323851" y="1390650"/>
            <a:ext cx="498470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Messages: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Lots of rain does not equal groundwater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70-80% goes to ocean</a:t>
            </a:r>
            <a:r>
              <a:rPr lang="en-US" sz="1100" dirty="0"/>
              <a:t>: depends on location, watershed development, but in general a larger % then most people believe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Soil Hydraulics and percolation and saturation effect on rainfall capture:  </a:t>
            </a:r>
            <a:r>
              <a:rPr lang="en-US" sz="1200" dirty="0"/>
              <a:t>Highly dependent on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Massive storms are not as needed as steady amount of rain </a:t>
            </a:r>
            <a:r>
              <a:rPr lang="en-US" dirty="0">
                <a:solidFill>
                  <a:srgbClr val="FF0000"/>
                </a:solidFill>
              </a:rPr>
              <a:t>(in terms of ease of storage and recharge potential)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4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F0E9-0979-751C-E450-E6398D466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2" y="1"/>
            <a:ext cx="5257800" cy="819150"/>
          </a:xfrm>
        </p:spPr>
        <p:txBody>
          <a:bodyPr/>
          <a:lstStyle/>
          <a:p>
            <a:r>
              <a:rPr lang="en-US" b="1" dirty="0"/>
              <a:t>Surface Water Flows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B53496-BD29-E558-5A21-0B22EB712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27360"/>
            <a:ext cx="5899481" cy="674777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77F2E2-1DBC-E76D-17EC-5E1C106DB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3149811"/>
            <a:ext cx="4429126" cy="3625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9FFEF5-A7CD-76B6-77C6-BFA012D73D61}"/>
              </a:ext>
            </a:extLst>
          </p:cNvPr>
          <p:cNvSpPr txBox="1"/>
          <p:nvPr/>
        </p:nvSpPr>
        <p:spPr>
          <a:xfrm>
            <a:off x="247651" y="680293"/>
            <a:ext cx="55195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Messages: </a:t>
            </a:r>
          </a:p>
          <a:p>
            <a:endParaRPr lang="en-US" dirty="0"/>
          </a:p>
          <a:p>
            <a:r>
              <a:rPr lang="en-US" dirty="0"/>
              <a:t>1. Across the board, surface water is highest since 2014</a:t>
            </a:r>
          </a:p>
          <a:p>
            <a:r>
              <a:rPr lang="en-US" dirty="0"/>
              <a:t>2. Snowpack is 95% of </a:t>
            </a:r>
            <a:r>
              <a:rPr lang="en-US" dirty="0">
                <a:solidFill>
                  <a:srgbClr val="FF0000"/>
                </a:solidFill>
              </a:rPr>
              <a:t>average</a:t>
            </a:r>
            <a:r>
              <a:rPr lang="en-US" dirty="0"/>
              <a:t> peak</a:t>
            </a:r>
          </a:p>
          <a:p>
            <a:r>
              <a:rPr lang="en-US" dirty="0"/>
              <a:t>3. Reservoirs are above running average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= Drought Over?</a:t>
            </a:r>
          </a:p>
        </p:txBody>
      </p:sp>
    </p:spTree>
    <p:extLst>
      <p:ext uri="{BB962C8B-B14F-4D97-AF65-F5344CB8AC3E}">
        <p14:creationId xmlns:p14="http://schemas.microsoft.com/office/powerpoint/2010/main" val="387354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59DF-56DD-233D-C26A-A57794F9B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5505450" cy="1325563"/>
          </a:xfrm>
        </p:spPr>
        <p:txBody>
          <a:bodyPr/>
          <a:lstStyle/>
          <a:p>
            <a:r>
              <a:rPr lang="en-US" b="1" dirty="0"/>
              <a:t>Surface Storage update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E9F216-99EB-D186-B378-6CF931BBF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3523" y="310209"/>
            <a:ext cx="5269877" cy="654779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CCDE39-9831-966E-E8A3-80F63A5038B3}"/>
              </a:ext>
            </a:extLst>
          </p:cNvPr>
          <p:cNvSpPr txBox="1"/>
          <p:nvPr/>
        </p:nvSpPr>
        <p:spPr>
          <a:xfrm>
            <a:off x="427585" y="1408063"/>
            <a:ext cx="55195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Messages: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are saved! The drought is 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Water Supply Reservoirs are at or near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Long-term storage and reliability is still vulnerable when the next drought comes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= Drought Over?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3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1F320-E3DF-EC60-A38C-D5E28406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68" y="170554"/>
            <a:ext cx="5711232" cy="14011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Groundwater Well Summary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4693CA3-50CF-7E53-3842-09C5CE0772C9}"/>
              </a:ext>
            </a:extLst>
          </p:cNvPr>
          <p:cNvSpPr txBox="1"/>
          <p:nvPr/>
        </p:nvSpPr>
        <p:spPr>
          <a:xfrm>
            <a:off x="618965" y="1084326"/>
            <a:ext cx="4544762" cy="36029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Messages: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Groundwater is still under stress in most areas of CA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Central Valley is very much still under stress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Portions of the Central Coast still are under stress of groundwater Shortages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= Drought Over?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60680C-A563-178F-DB87-B0EB662D7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2224" y="0"/>
            <a:ext cx="7043246" cy="802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50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F1AC-346D-B4DC-BD1E-D49F00F4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00" y="343535"/>
            <a:ext cx="11199549" cy="504191"/>
          </a:xfrm>
        </p:spPr>
        <p:txBody>
          <a:bodyPr>
            <a:normAutofit fontScale="90000"/>
          </a:bodyPr>
          <a:lstStyle/>
          <a:p>
            <a:r>
              <a:rPr lang="en-US" dirty="0"/>
              <a:t>Ground Water Decreasing in Health: </a:t>
            </a:r>
            <a:r>
              <a:rPr lang="en-US" b="1" dirty="0">
                <a:solidFill>
                  <a:srgbClr val="FF0000"/>
                </a:solidFill>
              </a:rPr>
              <a:t>Bad News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E287AB-0908-CAE6-E7F5-442A843FC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1671" y="847726"/>
            <a:ext cx="7440828" cy="564832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0B3542-8289-A2F7-EEA0-987478440E94}"/>
              </a:ext>
            </a:extLst>
          </p:cNvPr>
          <p:cNvSpPr txBox="1"/>
          <p:nvPr/>
        </p:nvSpPr>
        <p:spPr>
          <a:xfrm>
            <a:off x="173300" y="1093787"/>
            <a:ext cx="42521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Messages: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More rain = less demand on ground water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But does not recharge ground Water fast as public thinks:  </a:t>
            </a:r>
            <a:r>
              <a:rPr lang="en-US" b="1" dirty="0">
                <a:solidFill>
                  <a:srgbClr val="FF0000"/>
                </a:solidFill>
              </a:rPr>
              <a:t>Ground water is old surface water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Data showing in past three year running average groundwater deficit</a:t>
            </a:r>
          </a:p>
        </p:txBody>
      </p:sp>
    </p:spTree>
    <p:extLst>
      <p:ext uri="{BB962C8B-B14F-4D97-AF65-F5344CB8AC3E}">
        <p14:creationId xmlns:p14="http://schemas.microsoft.com/office/powerpoint/2010/main" val="173546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7E4AD-9C45-6B63-79E2-D873DB05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49" y="185737"/>
            <a:ext cx="5400675" cy="4635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Dry Wells Reported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F5A621-01B3-C01C-D44F-8805B2A8A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49" y="1193080"/>
            <a:ext cx="10348178" cy="5243513"/>
          </a:xfrm>
        </p:spPr>
      </p:pic>
    </p:spTree>
    <p:extLst>
      <p:ext uri="{BB962C8B-B14F-4D97-AF65-F5344CB8AC3E}">
        <p14:creationId xmlns:p14="http://schemas.microsoft.com/office/powerpoint/2010/main" val="40878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2C310BED89F4CBF3ABD07CC8A9B76" ma:contentTypeVersion="13" ma:contentTypeDescription="Create a new document." ma:contentTypeScope="" ma:versionID="23145fb4d303e78eecd93b38dbf36d38">
  <xsd:schema xmlns:xsd="http://www.w3.org/2001/XMLSchema" xmlns:xs="http://www.w3.org/2001/XMLSchema" xmlns:p="http://schemas.microsoft.com/office/2006/metadata/properties" xmlns:ns2="274d91e7-61d0-43f2-b1e1-ae7a76cb56bf" xmlns:ns3="10870477-7d32-4999-9cae-54dbc41b3baa" targetNamespace="http://schemas.microsoft.com/office/2006/metadata/properties" ma:root="true" ma:fieldsID="78cc831a303e420882eb0b9bdf935e92" ns2:_="" ns3:_="">
    <xsd:import namespace="274d91e7-61d0-43f2-b1e1-ae7a76cb56bf"/>
    <xsd:import namespace="10870477-7d32-4999-9cae-54dbc41b3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d91e7-61d0-43f2-b1e1-ae7a76cb5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cd0fa67-9e13-4313-a06d-fb175cf5d4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70477-7d32-4999-9cae-54dbc41b3ba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22900e2-ce4c-4b9e-b876-56ba05d30344}" ma:internalName="TaxCatchAll" ma:showField="CatchAllData" ma:web="10870477-7d32-4999-9cae-54dbc41b3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870477-7d32-4999-9cae-54dbc41b3baa" xsi:nil="true"/>
    <lcf76f155ced4ddcb4097134ff3c332f xmlns="274d91e7-61d0-43f2-b1e1-ae7a76cb56b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1509DCF-1305-41BF-B393-B21D2C92B3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5A0056-CDD6-4252-A793-137698C808A7}"/>
</file>

<file path=customXml/itemProps3.xml><?xml version="1.0" encoding="utf-8"?>
<ds:datastoreItem xmlns:ds="http://schemas.openxmlformats.org/officeDocument/2006/customXml" ds:itemID="{9C812D30-A7F2-4AB9-A5E8-99CDFA616037}">
  <ds:schemaRefs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2d7fd7f0-e47b-486f-bdfc-a2173197483c"/>
    <ds:schemaRef ds:uri="http://purl.org/dc/terms/"/>
    <ds:schemaRef ds:uri="http://schemas.microsoft.com/office/2006/documentManagement/types"/>
    <ds:schemaRef ds:uri="d69f81d9-a810-4b32-a044-ef25c87ad99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20427</TotalTime>
  <Words>575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How to “sell” a water reuse project  during a rainstorm</vt:lpstr>
      <vt:lpstr>What Does a Drought Really Mean?</vt:lpstr>
      <vt:lpstr>Facts, Information, and Messaging</vt:lpstr>
      <vt:lpstr>Atmospheric Rivers: How They Affect Water Supply</vt:lpstr>
      <vt:lpstr>Surface Water Flows </vt:lpstr>
      <vt:lpstr>Surface Storage update</vt:lpstr>
      <vt:lpstr>Groundwater Well Summary </vt:lpstr>
      <vt:lpstr>Ground Water Decreasing in Health: Bad News</vt:lpstr>
      <vt:lpstr>Dry Wells Reported </vt:lpstr>
      <vt:lpstr>Other Reasons to Justify (aka Sell) Water Reuse Projects </vt:lpstr>
      <vt:lpstr>Tool Kits/ Data Sources /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“sell” a water reuse project to a board during a rainstorm</dc:title>
  <dc:creator>Steve Wait</dc:creator>
  <cp:lastModifiedBy>Steve Wait</cp:lastModifiedBy>
  <cp:revision>5</cp:revision>
  <dcterms:created xsi:type="dcterms:W3CDTF">2024-03-05T19:08:07Z</dcterms:created>
  <dcterms:modified xsi:type="dcterms:W3CDTF">2024-03-20T14:23:19Z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0x0101002362C310BED89F4CBF3ABD07CC8A9B76</vt:lpwstr>
  </property>
</Properties>
</file>