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9" r:id="rId4"/>
  </p:sldMasterIdLst>
  <p:notesMasterIdLst>
    <p:notesMasterId r:id="rId21"/>
  </p:notesMasterIdLst>
  <p:handoutMasterIdLst>
    <p:handoutMasterId r:id="rId22"/>
  </p:handoutMasterIdLst>
  <p:sldIdLst>
    <p:sldId id="1091" r:id="rId5"/>
    <p:sldId id="1432" r:id="rId6"/>
    <p:sldId id="1290" r:id="rId7"/>
    <p:sldId id="1244" r:id="rId8"/>
    <p:sldId id="1477" r:id="rId9"/>
    <p:sldId id="1363" r:id="rId10"/>
    <p:sldId id="1255" r:id="rId11"/>
    <p:sldId id="1253" r:id="rId12"/>
    <p:sldId id="1799" r:id="rId13"/>
    <p:sldId id="1370" r:id="rId14"/>
    <p:sldId id="1371" r:id="rId15"/>
    <p:sldId id="1478" r:id="rId16"/>
    <p:sldId id="1495" r:id="rId17"/>
    <p:sldId id="1798" r:id="rId18"/>
    <p:sldId id="1498" r:id="rId19"/>
    <p:sldId id="1414" r:id="rId20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umanst521 BT"/>
        <a:ea typeface="+mn-ea"/>
        <a:cs typeface="Arial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Humanst521 BT"/>
        <a:ea typeface="+mn-ea"/>
        <a:cs typeface="Arial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Humanst521 BT"/>
        <a:ea typeface="+mn-ea"/>
        <a:cs typeface="Arial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Humanst521 BT"/>
        <a:ea typeface="+mn-ea"/>
        <a:cs typeface="Arial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Humanst521 BT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meron Tana" initials="CT" lastIdx="8" clrIdx="1">
    <p:extLst>
      <p:ext uri="{19B8F6BF-5375-455C-9EA6-DF929625EA0E}">
        <p15:presenceInfo xmlns:p15="http://schemas.microsoft.com/office/powerpoint/2012/main" userId="S::ctana@elmontgomery.com::73d2bf1c-d500-40ef-a170-fec6ce668524" providerId="AD"/>
      </p:ext>
    </p:extLst>
  </p:cmAuthor>
  <p:cmAuthor id="2" name="Marcus Mendiola" initials="MM" lastIdx="1" clrIdx="2">
    <p:extLst>
      <p:ext uri="{19B8F6BF-5375-455C-9EA6-DF929625EA0E}">
        <p15:presenceInfo xmlns:p15="http://schemas.microsoft.com/office/powerpoint/2012/main" userId="S-1-5-21-2513499978-4190113678-334002174-13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569C"/>
    <a:srgbClr val="000000"/>
    <a:srgbClr val="808080"/>
    <a:srgbClr val="3366FF"/>
    <a:srgbClr val="55825E"/>
    <a:srgbClr val="FFFF00"/>
    <a:srgbClr val="FAF3D6"/>
    <a:srgbClr val="D8E6F8"/>
    <a:srgbClr val="334E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936" autoAdjust="0"/>
  </p:normalViewPr>
  <p:slideViewPr>
    <p:cSldViewPr snapToGrid="0">
      <p:cViewPr varScale="1">
        <p:scale>
          <a:sx n="87" d="100"/>
          <a:sy n="87" d="100"/>
        </p:scale>
        <p:origin x="384" y="78"/>
      </p:cViewPr>
      <p:guideLst>
        <p:guide orient="horz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vwmaserver\gis\Brian\Landuse_PV\LandUseStats_200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0078169576629"/>
          <c:y val="0.17473828271466108"/>
          <c:w val="0.50920356266942068"/>
          <c:h val="0.77075477227877953"/>
        </c:manualLayout>
      </c:layout>
      <c:pieChart>
        <c:varyColors val="1"/>
        <c:ser>
          <c:idx val="0"/>
          <c:order val="0"/>
          <c:tx>
            <c:strRef>
              <c:f>LandUse_Circa_2006!$C$26</c:f>
              <c:strCache>
                <c:ptCount val="1"/>
                <c:pt idx="0">
                  <c:v>Area (acres)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4239-4308-898F-CE0C94C39530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4239-4308-898F-CE0C94C39530}"/>
              </c:ext>
            </c:extLst>
          </c:dPt>
          <c:dPt>
            <c:idx val="2"/>
            <c:bubble3D val="0"/>
            <c:spPr>
              <a:solidFill>
                <a:srgbClr val="FFFBC5"/>
              </a:solidFill>
            </c:spPr>
            <c:extLst>
              <c:ext xmlns:c16="http://schemas.microsoft.com/office/drawing/2014/chart" uri="{C3380CC4-5D6E-409C-BE32-E72D297353CC}">
                <c16:uniqueId val="{00000005-4239-4308-898F-CE0C94C39530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4239-4308-898F-CE0C94C39530}"/>
              </c:ext>
            </c:extLst>
          </c:dPt>
          <c:dLbls>
            <c:dLbl>
              <c:idx val="0"/>
              <c:layout>
                <c:manualLayout>
                  <c:x val="-0.23469728923901223"/>
                  <c:y val="9.731457178963752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39-4308-898F-CE0C94C39530}"/>
                </c:ext>
              </c:extLst>
            </c:dLbl>
            <c:dLbl>
              <c:idx val="1"/>
              <c:layout>
                <c:manualLayout>
                  <c:x val="9.7351934269085935E-2"/>
                  <c:y val="-0.2056437945256842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39-4308-898F-CE0C94C39530}"/>
                </c:ext>
              </c:extLst>
            </c:dLbl>
            <c:dLbl>
              <c:idx val="2"/>
              <c:layout>
                <c:manualLayout>
                  <c:x val="0.18969703484575595"/>
                  <c:y val="-0.2096942743268206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39-4308-898F-CE0C94C39530}"/>
                </c:ext>
              </c:extLst>
            </c:dLbl>
            <c:dLbl>
              <c:idx val="3"/>
              <c:layout>
                <c:manualLayout>
                  <c:x val="0.1139155789282819"/>
                  <c:y val="0.2033989501312342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39-4308-898F-CE0C94C395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LandUse_Circa_2006!$B$27:$B$30</c:f>
              <c:strCache>
                <c:ptCount val="4"/>
                <c:pt idx="0">
                  <c:v>Irrigated agriculture</c:v>
                </c:pt>
                <c:pt idx="1">
                  <c:v>Non-irrigated agriculture</c:v>
                </c:pt>
                <c:pt idx="2">
                  <c:v>Native Vegetation / Riparian</c:v>
                </c:pt>
                <c:pt idx="3">
                  <c:v>Urban (Turf)</c:v>
                </c:pt>
              </c:strCache>
            </c:strRef>
          </c:cat>
          <c:val>
            <c:numRef>
              <c:f>LandUse_Circa_2006!$C$27:$C$30</c:f>
              <c:numCache>
                <c:formatCode>#,##0</c:formatCode>
                <c:ptCount val="4"/>
                <c:pt idx="0">
                  <c:v>29941.715905371897</c:v>
                </c:pt>
                <c:pt idx="1">
                  <c:v>2351.4470733112962</c:v>
                </c:pt>
                <c:pt idx="2">
                  <c:v>33987.967201354462</c:v>
                </c:pt>
                <c:pt idx="3">
                  <c:v>13373.388154703844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239-4308-898F-CE0C94C39530}"/>
            </c:ext>
          </c:extLst>
        </c:ser>
        <c:ser>
          <c:idx val="1"/>
          <c:order val="1"/>
          <c:tx>
            <c:strRef>
              <c:f>LandUse_Circa_2006!$D$26</c:f>
              <c:strCache>
                <c:ptCount val="1"/>
                <c:pt idx="0">
                  <c:v>Percent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LandUse_Circa_2006!$B$27:$B$30</c:f>
              <c:strCache>
                <c:ptCount val="4"/>
                <c:pt idx="0">
                  <c:v>Irrigated agriculture</c:v>
                </c:pt>
                <c:pt idx="1">
                  <c:v>Non-irrigated agriculture</c:v>
                </c:pt>
                <c:pt idx="2">
                  <c:v>Native Vegetation / Riparian</c:v>
                </c:pt>
                <c:pt idx="3">
                  <c:v>Urban (Turf)</c:v>
                </c:pt>
              </c:strCache>
            </c:strRef>
          </c:cat>
          <c:val>
            <c:numRef>
              <c:f>LandUse_Circa_2006!$D$27:$D$30</c:f>
              <c:numCache>
                <c:formatCode>0%</c:formatCode>
                <c:ptCount val="4"/>
                <c:pt idx="0">
                  <c:v>0.37589475815476486</c:v>
                </c:pt>
                <c:pt idx="1">
                  <c:v>2.9520573628096441E-2</c:v>
                </c:pt>
                <c:pt idx="2">
                  <c:v>0.42669226946452482</c:v>
                </c:pt>
                <c:pt idx="3">
                  <c:v>0.16789239875261475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239-4308-898F-CE0C94C3953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>
              <a:defRPr sz="1300" dirty="0">
                <a:latin typeface="Humanst521 BT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785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>
              <a:defRPr sz="1300" dirty="0">
                <a:latin typeface="Humanst521 BT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786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300" dirty="0">
                <a:latin typeface="Humanst521 BT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786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Humanst521 BT" pitchFamily="34" charset="0"/>
                <a:cs typeface="+mn-cs"/>
              </a:defRPr>
            </a:lvl1pPr>
          </a:lstStyle>
          <a:p>
            <a:pPr>
              <a:defRPr/>
            </a:pPr>
            <a:fld id="{9873B6DD-9536-4FAA-96A4-2F1AB14D0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0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>
              <a:defRPr sz="1300" dirty="0">
                <a:latin typeface="Humanst521 BT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>
              <a:defRPr sz="1300" dirty="0">
                <a:latin typeface="Humanst521 BT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4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8500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300" dirty="0">
                <a:latin typeface="Humanst521 BT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Humanst521 BT" pitchFamily="34" charset="0"/>
                <a:cs typeface="+mn-cs"/>
              </a:defRPr>
            </a:lvl1pPr>
          </a:lstStyle>
          <a:p>
            <a:pPr>
              <a:defRPr/>
            </a:pPr>
            <a:fld id="{EB842F75-C395-434F-AA42-4EC77CEC4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949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Touch on 3 themes today:</a:t>
            </a:r>
          </a:p>
          <a:p>
            <a:pPr marL="171450" indent="-171450">
              <a:buFontTx/>
              <a:buChar char="-"/>
            </a:pPr>
            <a:r>
              <a:rPr lang="en-US" dirty="0"/>
              <a:t>Perseverance: the long slog… through lawsuits, uncertain submittals (BMP)</a:t>
            </a:r>
          </a:p>
          <a:p>
            <a:pPr marL="171450" indent="-171450">
              <a:buFontTx/>
              <a:buChar char="-"/>
            </a:pPr>
            <a:r>
              <a:rPr lang="en-US" dirty="0"/>
              <a:t>Collaboration: We can do it better, together (Community, Agencies, Academics, Consultants, Funders (i.e., DWR, SWRCB, </a:t>
            </a:r>
            <a:r>
              <a:rPr lang="en-US" dirty="0" err="1"/>
              <a:t>BoR</a:t>
            </a:r>
            <a:r>
              <a:rPr lang="en-US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dirty="0"/>
              <a:t>Optimism: Believe we can get it done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42F75-C395-434F-AA42-4EC77CEC475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24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842F75-C395-434F-AA42-4EC77CEC475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19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384914-4287-49C6-925B-AF69587246B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12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Value</a:t>
            </a:r>
            <a:r>
              <a:rPr lang="en-US" baseline="0"/>
              <a:t> of Ag Production was around $800 Million in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E1A08-A9B7-410A-9D54-F8A485422C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52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Five</a:t>
            </a:r>
            <a:r>
              <a:rPr lang="en-US" baseline="0"/>
              <a:t> year average groundwater production (2006-2010) in the DWZ ~8,000 AFY.</a:t>
            </a:r>
          </a:p>
          <a:p>
            <a:r>
              <a:rPr lang="en-US" baseline="0"/>
              <a:t>DWZ total water use is ~10,000 AFY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E1A08-A9B7-410A-9D54-F8A485422CC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88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842F75-C395-434F-AA42-4EC77CEC475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49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842F75-C395-434F-AA42-4EC77CEC475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85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0"/>
            <a:ext cx="27432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80264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800"/>
              </a:spcBef>
              <a:defRPr/>
            </a:lvl1pPr>
            <a:lvl2pPr>
              <a:spcBef>
                <a:spcPts val="800"/>
              </a:spcBef>
              <a:defRPr/>
            </a:lvl2pPr>
            <a:lvl4pPr marL="1771650" indent="-285750">
              <a:buClr>
                <a:srgbClr val="36569C"/>
              </a:buClr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800600"/>
          </a:xfrm>
        </p:spPr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600"/>
              </a:spcBef>
              <a:defRPr sz="2200"/>
            </a:lvl2pPr>
            <a:lvl3pPr marL="1085850" indent="-228600"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800600"/>
          </a:xfrm>
        </p:spPr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600"/>
              </a:spcBef>
              <a:defRPr sz="2200"/>
            </a:lvl2pPr>
            <a:lvl3pPr marL="1085850" indent="-228600"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600"/>
              </a:spcBef>
              <a:defRPr sz="2200"/>
            </a:lvl2pPr>
            <a:lvl3pPr marL="1085850" indent="-228600"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600"/>
              </a:spcBef>
              <a:defRPr sz="2200"/>
            </a:lvl2pPr>
            <a:lvl3pPr marL="1085850" indent="-228600"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 marL="1085850" indent="-228600"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10972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</a:t>
            </a:r>
          </a:p>
          <a:p>
            <a:pPr lvl="2"/>
            <a:endParaRPr lang="en-US"/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11633200" y="6519864"/>
            <a:ext cx="558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 anchor="b">
            <a:spAutoFit/>
          </a:bodyPr>
          <a:lstStyle/>
          <a:p>
            <a:pPr>
              <a:spcBef>
                <a:spcPct val="50000"/>
              </a:spcBef>
              <a:defRPr/>
            </a:pPr>
            <a:fld id="{D2E81625-51E6-46B8-B629-2407671B38FF}" type="slidenum">
              <a:rPr lang="en-US" sz="1600">
                <a:solidFill>
                  <a:schemeClr val="bg2">
                    <a:lumMod val="50000"/>
                  </a:schemeClr>
                </a:solidFill>
                <a:latin typeface="Palatino Linotype" pitchFamily="18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600">
              <a:solidFill>
                <a:schemeClr val="bg2">
                  <a:lumMod val="50000"/>
                </a:schemeClr>
              </a:solidFill>
              <a:latin typeface="Palatino Linotype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Arial" pitchFamily="34" charset="0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nstantia" pitchFamily="18" charset="0"/>
          <a:cs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nstantia" pitchFamily="18" charset="0"/>
          <a:cs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nstantia" pitchFamily="18" charset="0"/>
          <a:cs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onstantia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228600" indent="-228600" algn="l" rtl="0" eaLnBrk="0" fontAlgn="base" hangingPunct="0">
        <a:lnSpc>
          <a:spcPct val="95000"/>
        </a:lnSpc>
        <a:spcBef>
          <a:spcPts val="1800"/>
        </a:spcBef>
        <a:spcAft>
          <a:spcPct val="0"/>
        </a:spcAft>
        <a:buClr>
          <a:srgbClr val="3366FF"/>
        </a:buClr>
        <a:buSzPct val="100000"/>
        <a:buFont typeface="Arial" pitchFamily="34" charset="0"/>
        <a:buChar char="•"/>
        <a:defRPr sz="26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685800" indent="-285750" algn="l" rtl="0" eaLnBrk="0" fontAlgn="base" hangingPunct="0">
        <a:lnSpc>
          <a:spcPct val="95000"/>
        </a:lnSpc>
        <a:spcBef>
          <a:spcPts val="1200"/>
        </a:spcBef>
        <a:spcAft>
          <a:spcPct val="0"/>
        </a:spcAft>
        <a:buClr>
          <a:srgbClr val="0070C0"/>
        </a:buClr>
        <a:buSzPct val="100000"/>
        <a:buFont typeface="Arial" pitchFamily="34" charset="0"/>
        <a:buChar char="–"/>
        <a:defRPr sz="2400">
          <a:solidFill>
            <a:schemeClr val="tx1"/>
          </a:solidFill>
          <a:latin typeface="+mn-lt"/>
          <a:cs typeface="Arial" pitchFamily="34" charset="0"/>
        </a:defRPr>
      </a:lvl2pPr>
      <a:lvl3pPr marL="1200150" indent="-228600" algn="l" rtl="0" eaLnBrk="0" fontAlgn="base" hangingPunct="0">
        <a:lnSpc>
          <a:spcPct val="95000"/>
        </a:lnSpc>
        <a:spcBef>
          <a:spcPts val="600"/>
        </a:spcBef>
        <a:spcAft>
          <a:spcPct val="0"/>
        </a:spcAft>
        <a:buClr>
          <a:srgbClr val="0747A5"/>
        </a:buClr>
        <a:buSzPct val="100000"/>
        <a:buChar char="•"/>
        <a:defRPr sz="2200">
          <a:solidFill>
            <a:schemeClr val="tx1"/>
          </a:solidFill>
          <a:latin typeface="+mn-lt"/>
          <a:cs typeface="Arial" pitchFamily="34" charset="0"/>
        </a:defRPr>
      </a:lvl3pPr>
      <a:lvl4pPr marL="2516188" indent="-412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Tahoma" pitchFamily="34" charset="0"/>
          <a:cs typeface="Arial" charset="0"/>
        </a:defRPr>
      </a:lvl4pPr>
      <a:lvl5pPr marL="3043238" indent="-412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Tahoma" pitchFamily="34" charset="0"/>
          <a:cs typeface="Arial" charset="0"/>
        </a:defRPr>
      </a:lvl5pPr>
      <a:lvl6pPr marL="3500438" indent="-412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Tahoma" pitchFamily="34" charset="0"/>
        </a:defRPr>
      </a:lvl6pPr>
      <a:lvl7pPr marL="3957638" indent="-412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Tahoma" pitchFamily="34" charset="0"/>
        </a:defRPr>
      </a:lvl7pPr>
      <a:lvl8pPr marL="4414838" indent="-412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Tahoma" pitchFamily="34" charset="0"/>
        </a:defRPr>
      </a:lvl8pPr>
      <a:lvl9pPr marL="4872038" indent="-412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Tahom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414" y="886895"/>
            <a:ext cx="10914926" cy="508421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Pajaro Valley Water </a:t>
            </a:r>
            <a:br>
              <a:rPr lang="en-US" sz="4800" dirty="0"/>
            </a:br>
            <a:r>
              <a:rPr lang="en-US" sz="4800" dirty="0"/>
              <a:t>Management Agency</a:t>
            </a:r>
            <a:br>
              <a:rPr lang="en-US" sz="3600" dirty="0"/>
            </a:br>
            <a:br>
              <a:rPr lang="en-US" sz="3600" dirty="0"/>
            </a:br>
            <a:r>
              <a:rPr lang="en-US" sz="4400" dirty="0"/>
              <a:t>Agriculture Irrigation Reuse Program &amp; Tour of</a:t>
            </a:r>
            <a:br>
              <a:rPr lang="en-US" sz="4400" dirty="0"/>
            </a:br>
            <a:r>
              <a:rPr lang="en-US" sz="4400" dirty="0"/>
              <a:t>City of Watsonville/PV Water Recycled Water Facility</a:t>
            </a:r>
            <a:br>
              <a:rPr lang="en-US" sz="900" dirty="0"/>
            </a:br>
            <a:br>
              <a:rPr lang="en-US" sz="2700" dirty="0"/>
            </a:br>
            <a:r>
              <a:rPr lang="en-US" sz="2700" dirty="0"/>
              <a:t>Shinehah Bigham</a:t>
            </a:r>
            <a:br>
              <a:rPr lang="en-US" sz="2700" dirty="0"/>
            </a:br>
            <a:r>
              <a:rPr lang="en-US" sz="2700" dirty="0"/>
              <a:t>Operations and Maintenance Manager</a:t>
            </a:r>
            <a:br>
              <a:rPr lang="en-US" sz="2700" dirty="0"/>
            </a:br>
            <a:br>
              <a:rPr lang="en-US" sz="2700" dirty="0"/>
            </a:br>
            <a:r>
              <a:rPr lang="en-US" sz="2700" dirty="0"/>
              <a:t>Marcus Mendiola</a:t>
            </a:r>
            <a:br>
              <a:rPr lang="en-US" sz="2700" dirty="0"/>
            </a:br>
            <a:r>
              <a:rPr lang="en-US" sz="2700" dirty="0"/>
              <a:t>Water Conservation &amp; Outreach Specialist</a:t>
            </a:r>
            <a:br>
              <a:rPr lang="en-US" sz="2700" dirty="0"/>
            </a:br>
            <a:endParaRPr lang="en-US" dirty="0"/>
          </a:p>
        </p:txBody>
      </p:sp>
      <p:pic>
        <p:nvPicPr>
          <p:cNvPr id="1026" name="Picture 2" descr="F:\TECH\Graphics\logos\2013_July_Logo_Update_v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474" y="4640581"/>
            <a:ext cx="4260822" cy="956014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9248" y="2455232"/>
            <a:ext cx="3310135" cy="245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65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Increasing Recycled Water Deliveries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220" y="965305"/>
            <a:ext cx="7892388" cy="5435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8053" y="6400800"/>
            <a:ext cx="24332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itchFamily="34" charset="0"/>
              </a:rPr>
              <a:t>BMP Update, 2014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918990" y="3633204"/>
            <a:ext cx="3667432" cy="1272048"/>
          </a:xfrm>
          <a:prstGeom prst="ellipse">
            <a:avLst/>
          </a:prstGeom>
          <a:noFill/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endParaRPr lang="en-US">
              <a:latin typeface="Humanst521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18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08160"/>
            <a:ext cx="9144000" cy="25764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243" y="1317431"/>
            <a:ext cx="4741183" cy="235515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1006207"/>
          </a:xfrm>
        </p:spPr>
        <p:txBody>
          <a:bodyPr/>
          <a:lstStyle/>
          <a:p>
            <a:r>
              <a:rPr lang="en-US"/>
              <a:t>Increased Recycled Water Storage &amp; </a:t>
            </a:r>
            <a:br>
              <a:rPr lang="en-US"/>
            </a:br>
            <a:r>
              <a:rPr lang="en-US"/>
              <a:t>Pump Station Improvements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37979" y="1546581"/>
            <a:ext cx="3848446" cy="1999428"/>
          </a:xfrm>
        </p:spPr>
        <p:txBody>
          <a:bodyPr/>
          <a:lstStyle/>
          <a:p>
            <a:r>
              <a:rPr lang="en-US"/>
              <a:t>Grant Funded Project</a:t>
            </a:r>
          </a:p>
          <a:p>
            <a:pPr lvl="1"/>
            <a:r>
              <a:rPr lang="en-US"/>
              <a:t>$6 Million project largely funded by State and Federal Grants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77242" y="1311007"/>
            <a:ext cx="3193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itchFamily="34" charset="0"/>
              </a:rPr>
              <a:t>Existing 0.5 MG Tank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71576" y="6022966"/>
            <a:ext cx="6496424" cy="461665"/>
          </a:xfrm>
          <a:prstGeom prst="rect">
            <a:avLst/>
          </a:prstGeom>
          <a:solidFill>
            <a:schemeClr val="bg2">
              <a:lumMod val="75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itchFamily="34" charset="0"/>
              </a:rPr>
              <a:t>New 1.5 MG Tank Under Construction in 2016</a:t>
            </a:r>
          </a:p>
        </p:txBody>
      </p:sp>
    </p:spTree>
    <p:extLst>
      <p:ext uri="{BB962C8B-B14F-4D97-AF65-F5344CB8AC3E}">
        <p14:creationId xmlns:p14="http://schemas.microsoft.com/office/powerpoint/2010/main" val="3851961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Water Deliveries and Groundwater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1095362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83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0C5FA-A822-E0C6-F660-0C9AE3538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31" y="219698"/>
            <a:ext cx="4103510" cy="3810000"/>
          </a:xfrm>
        </p:spPr>
        <p:txBody>
          <a:bodyPr/>
          <a:lstStyle/>
          <a:p>
            <a:r>
              <a:rPr lang="en-US" u="sng" dirty="0"/>
              <a:t>National Coverage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Pajaro Valley featured in New York Times series on Groundwater in the United States, January 4,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3793EE-EC16-775C-A0A8-2FD72C346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295" y="219698"/>
            <a:ext cx="6550674" cy="64186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CDD894-9A9C-DBFB-62C8-B8E83120BCFF}"/>
              </a:ext>
            </a:extLst>
          </p:cNvPr>
          <p:cNvSpPr txBox="1"/>
          <p:nvPr/>
        </p:nvSpPr>
        <p:spPr>
          <a:xfrm>
            <a:off x="496711" y="4212820"/>
            <a:ext cx="456858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https://www.nytimes.com/interactive/2023/12/29/climate/california-farmers-water-tax.html</a:t>
            </a:r>
          </a:p>
        </p:txBody>
      </p:sp>
    </p:spTree>
    <p:extLst>
      <p:ext uri="{BB962C8B-B14F-4D97-AF65-F5344CB8AC3E}">
        <p14:creationId xmlns:p14="http://schemas.microsoft.com/office/powerpoint/2010/main" val="2709093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6DC36-8897-AC6C-1D83-5AA42A3AB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Rates to Fund Management Actions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61899B-8C45-B11F-4AD6-825634465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844" y="1500011"/>
            <a:ext cx="5300869" cy="25241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AE5012-4BF6-1E4F-B86E-378DFE62B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21" y="1409700"/>
            <a:ext cx="642730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30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99559-152D-6361-5127-CC0A361FA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Recycled Water Facility – Tertiary Treatment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2F54B7F-C6DD-89C7-C5E6-C5EE24532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99" y="1000125"/>
            <a:ext cx="10287001" cy="535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337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uilding&#10;&#10;Description automatically generated">
            <a:extLst>
              <a:ext uri="{FF2B5EF4-FFF2-40B4-BE49-F238E27FC236}">
                <a16:creationId xmlns:a16="http://schemas.microsoft.com/office/drawing/2014/main" id="{3EC213F8-25E0-449C-AEC0-1C2E44CE7E2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95" y="12358"/>
            <a:ext cx="10304610" cy="69698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7E84D2-8133-48A9-94A7-BB131D2B3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6111" y="12357"/>
            <a:ext cx="6462194" cy="3452001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Thank you.  </a:t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3600" dirty="0">
                <a:solidFill>
                  <a:srgbClr val="002060"/>
                </a:solidFill>
              </a:rPr>
              <a:t>Comments / Questions?</a:t>
            </a:r>
            <a:br>
              <a:rPr lang="en-US" sz="3600" dirty="0">
                <a:solidFill>
                  <a:srgbClr val="002060"/>
                </a:solidFill>
              </a:rPr>
            </a:b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3600" i="1" dirty="0">
                <a:solidFill>
                  <a:srgbClr val="002060"/>
                </a:solidFill>
              </a:rPr>
              <a:t>Visit our website: pvwater.org</a:t>
            </a:r>
            <a:br>
              <a:rPr lang="en-US" sz="3600" i="1" dirty="0">
                <a:solidFill>
                  <a:srgbClr val="002060"/>
                </a:solidFill>
              </a:rPr>
            </a:br>
            <a:r>
              <a:rPr lang="en-US" sz="3600" i="1" dirty="0">
                <a:solidFill>
                  <a:srgbClr val="002060"/>
                </a:solidFill>
              </a:rPr>
              <a:t>Email: bigham@pvwater.org</a:t>
            </a:r>
            <a:br>
              <a:rPr lang="en-US" sz="3600" i="1" dirty="0">
                <a:solidFill>
                  <a:srgbClr val="002060"/>
                </a:solidFill>
              </a:rPr>
            </a:br>
            <a:r>
              <a:rPr lang="en-US" sz="3600" i="1" dirty="0">
                <a:solidFill>
                  <a:srgbClr val="002060"/>
                </a:solidFill>
              </a:rPr>
              <a:t>mendiola@pvwater.org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510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4380"/>
            <a:ext cx="5746375" cy="1235529"/>
          </a:xfrm>
        </p:spPr>
        <p:txBody>
          <a:bodyPr>
            <a:noAutofit/>
          </a:bodyPr>
          <a:lstStyle/>
          <a:p>
            <a:r>
              <a:rPr lang="en-US" sz="4400" dirty="0"/>
              <a:t>Presentation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59052"/>
            <a:ext cx="5960918" cy="46610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Background/State of the Basin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Delivering Recycled Water to Agricultural Customers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Recycled Water Facility Tour</a:t>
            </a:r>
          </a:p>
        </p:txBody>
      </p:sp>
      <p:pic>
        <p:nvPicPr>
          <p:cNvPr id="5" name="Picture 3" descr="C:\Users\brian\Desktop\PicasaExport\100311_Cl_viewtowardschurch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2825" y="764380"/>
            <a:ext cx="3657600" cy="2743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7" name="Picture 1" descr="C:\Users\brian\Desktop\PicasaExport\PuprlePipePicts\2008 03 30_Purp_Pipe_0074_edited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2825" y="3693320"/>
            <a:ext cx="3635679" cy="27646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51709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7905"/>
            <a:ext cx="6741694" cy="1090863"/>
          </a:xfrm>
        </p:spPr>
        <p:txBody>
          <a:bodyPr/>
          <a:lstStyle/>
          <a:p>
            <a:r>
              <a:rPr lang="en-US" sz="3600"/>
              <a:t>Pajaro Valley Water</a:t>
            </a:r>
            <a:br>
              <a:rPr lang="en-US" sz="3600"/>
            </a:br>
            <a:r>
              <a:rPr lang="en-US" sz="3600"/>
              <a:t>Management Agency</a:t>
            </a:r>
            <a:endParaRPr lang="en-US" sz="3600" b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1499753"/>
            <a:ext cx="6741695" cy="5091114"/>
          </a:xfrm>
          <a:noFill/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800" dirty="0"/>
              <a:t>Special District formed by the CA State Legislature in 1984</a:t>
            </a:r>
          </a:p>
          <a:p>
            <a:pPr marL="0" lvl="1" indent="0">
              <a:buNone/>
            </a:pPr>
            <a:endParaRPr lang="en-US" sz="105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800" dirty="0"/>
              <a:t>Goals: Achieve Sustainable Groundwater Resources, Maintain Agriculture</a:t>
            </a:r>
          </a:p>
          <a:p>
            <a:pPr marL="0" lvl="1" indent="0">
              <a:buNone/>
            </a:pPr>
            <a:endParaRPr lang="en-US" sz="105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800" dirty="0"/>
              <a:t>Multi-jurisdictional: City of Watsonville, parts of Santa Cruz, Monterey and San Benito Counties</a:t>
            </a:r>
          </a:p>
          <a:p>
            <a:pPr marL="0" lvl="1" indent="0">
              <a:buNone/>
            </a:pPr>
            <a:endParaRPr lang="en-US" sz="1050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800" dirty="0"/>
              <a:t>Basin Management Planning, Well Metering, Hydrologic Modeling, Supplemental Water, Conservation </a:t>
            </a:r>
          </a:p>
        </p:txBody>
      </p:sp>
      <p:pic>
        <p:nvPicPr>
          <p:cNvPr id="6" name="Picture 23" descr="strawberry2_em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2347" y="4456488"/>
            <a:ext cx="2667000" cy="2030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9" descr="crops2"/>
          <p:cNvPicPr>
            <a:picLocks noChangeAspect="1" noChangeArrowheads="1"/>
          </p:cNvPicPr>
          <p:nvPr/>
        </p:nvPicPr>
        <p:blipFill>
          <a:blip r:embed="rId4" cstate="print"/>
          <a:srcRect r="4138"/>
          <a:stretch>
            <a:fillRect/>
          </a:stretch>
        </p:blipFill>
        <p:spPr bwMode="auto">
          <a:xfrm>
            <a:off x="7752347" y="2444277"/>
            <a:ext cx="2667000" cy="201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6" descr="Looking NNW just outside Watsonville Airport"/>
          <p:cNvPicPr>
            <a:picLocks noChangeAspect="1" noChangeArrowheads="1"/>
          </p:cNvPicPr>
          <p:nvPr/>
        </p:nvPicPr>
        <p:blipFill>
          <a:blip r:embed="rId5" cstate="print"/>
          <a:srcRect l="6250" r="6250"/>
          <a:stretch>
            <a:fillRect/>
          </a:stretch>
        </p:blipFill>
        <p:spPr bwMode="auto">
          <a:xfrm>
            <a:off x="7752347" y="685800"/>
            <a:ext cx="2667000" cy="203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223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559141-FFBC-3E43-27AD-DFD45EEEF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8097" y="0"/>
            <a:ext cx="9125186" cy="6858000"/>
          </a:xfrm>
          <a:prstGeom prst="rect">
            <a:avLst/>
          </a:prstGeom>
        </p:spPr>
      </p:pic>
      <p:graphicFrame>
        <p:nvGraphicFramePr>
          <p:cNvPr id="6" name="Chart 5"/>
          <p:cNvGraphicFramePr/>
          <p:nvPr/>
        </p:nvGraphicFramePr>
        <p:xfrm>
          <a:off x="5431972" y="4446588"/>
          <a:ext cx="35052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31972" y="310938"/>
            <a:ext cx="2973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itchFamily="34" charset="0"/>
              </a:rPr>
              <a:t>Ag-Economy</a:t>
            </a:r>
          </a:p>
          <a:p>
            <a:pPr marL="457200" indent="-457200">
              <a:buFontTx/>
              <a:buChar char="-"/>
            </a:pPr>
            <a:r>
              <a:rPr lang="en-US" sz="2000">
                <a:latin typeface="Arial" pitchFamily="34" charset="0"/>
              </a:rPr>
              <a:t>&gt;28,000 </a:t>
            </a:r>
            <a:r>
              <a:rPr lang="en-US" sz="2000" err="1">
                <a:latin typeface="Arial" pitchFamily="34" charset="0"/>
              </a:rPr>
              <a:t>Irrig</a:t>
            </a:r>
            <a:r>
              <a:rPr lang="en-US" sz="2000">
                <a:latin typeface="Arial" pitchFamily="34" charset="0"/>
              </a:rPr>
              <a:t>. Acres</a:t>
            </a:r>
          </a:p>
          <a:p>
            <a:pPr marL="457200" indent="-457200">
              <a:buFontTx/>
              <a:buChar char="-"/>
            </a:pPr>
            <a:r>
              <a:rPr lang="en-US" sz="2000">
                <a:latin typeface="Arial" pitchFamily="34" charset="0"/>
              </a:rPr>
              <a:t>Est. Crop Value  </a:t>
            </a:r>
          </a:p>
          <a:p>
            <a:r>
              <a:rPr lang="en-US" sz="2000">
                <a:latin typeface="Arial" pitchFamily="34" charset="0"/>
              </a:rPr>
              <a:t>      ~ $1 Billion</a:t>
            </a:r>
          </a:p>
        </p:txBody>
      </p:sp>
    </p:spTree>
    <p:extLst>
      <p:ext uri="{BB962C8B-B14F-4D97-AF65-F5344CB8AC3E}">
        <p14:creationId xmlns:p14="http://schemas.microsoft.com/office/powerpoint/2010/main" val="4041626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923" y="1"/>
            <a:ext cx="8962156" cy="69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13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AD70C-08EE-AE52-DFC5-7CE8B91CE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4B0DBF-B6F6-451E-F5E9-2F17907569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5" b="1508"/>
          <a:stretch/>
        </p:blipFill>
        <p:spPr>
          <a:xfrm>
            <a:off x="125260" y="0"/>
            <a:ext cx="11941479" cy="6036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E21A2D-4A82-4EA5-182B-AB1875225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856" y="6057900"/>
            <a:ext cx="87249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96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152400"/>
            <a:ext cx="11054137" cy="1295400"/>
          </a:xfrm>
        </p:spPr>
        <p:txBody>
          <a:bodyPr>
            <a:noAutofit/>
          </a:bodyPr>
          <a:lstStyle/>
          <a:p>
            <a:r>
              <a:rPr lang="en-US" sz="4000"/>
              <a:t>Existing Water Supply Facilities to Reduce Overdraft &amp; Seawater Intrusion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083" y="1447800"/>
            <a:ext cx="6567827" cy="5043633"/>
          </a:xfrm>
        </p:spPr>
        <p:txBody>
          <a:bodyPr>
            <a:normAutofit fontScale="92500" lnSpcReduction="10000"/>
          </a:bodyPr>
          <a:lstStyle/>
          <a:p>
            <a:r>
              <a:rPr lang="en-US" b="1"/>
              <a:t>Harkins Slough Facility</a:t>
            </a:r>
          </a:p>
          <a:p>
            <a:pPr lvl="1"/>
            <a:r>
              <a:rPr lang="en-US"/>
              <a:t>Managed Aquifer Recharge &amp; Recovery</a:t>
            </a:r>
          </a:p>
          <a:p>
            <a:pPr lvl="1"/>
            <a:r>
              <a:rPr lang="en-US"/>
              <a:t>Stream flow diversion</a:t>
            </a:r>
          </a:p>
          <a:p>
            <a:pPr lvl="1"/>
            <a:r>
              <a:rPr lang="en-US"/>
              <a:t>10,000 AF recharged since 2002</a:t>
            </a:r>
          </a:p>
          <a:p>
            <a:r>
              <a:rPr lang="en-US" b="1"/>
              <a:t>Recycled Water Facility</a:t>
            </a:r>
          </a:p>
          <a:p>
            <a:pPr lvl="1"/>
            <a:r>
              <a:rPr lang="en-US"/>
              <a:t>4,000 AFY irrigation season capacity since 2009</a:t>
            </a:r>
          </a:p>
          <a:p>
            <a:pPr lvl="1"/>
            <a:r>
              <a:rPr lang="en-US"/>
              <a:t>Drought tolerant supply</a:t>
            </a:r>
          </a:p>
          <a:p>
            <a:pPr lvl="1"/>
            <a:r>
              <a:rPr lang="en-US"/>
              <a:t>Reduces discharge of secondary effluent to marine sanctuary</a:t>
            </a:r>
          </a:p>
          <a:p>
            <a:r>
              <a:rPr lang="en-US" b="1"/>
              <a:t>Coastal Distribution System</a:t>
            </a:r>
          </a:p>
          <a:p>
            <a:pPr lvl="1"/>
            <a:r>
              <a:rPr lang="en-US"/>
              <a:t>Over 23 miles of water conveyance pipeline</a:t>
            </a:r>
          </a:p>
          <a:p>
            <a:r>
              <a:rPr lang="en-US" b="1"/>
              <a:t>Blend Supplies</a:t>
            </a:r>
          </a:p>
        </p:txBody>
      </p:sp>
      <p:pic>
        <p:nvPicPr>
          <p:cNvPr id="4" name="Picture 2" descr="C:\Users\brian\Desktop\PicasaExport\RWF_Completed_PhotosCourtesy_KevinSilvieria_19Jan10\Watsonville 11-4-09  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6539" y="1447800"/>
            <a:ext cx="3362423" cy="504363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1953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8459822" y="5797686"/>
            <a:ext cx="1750979" cy="76848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endParaRPr lang="en-US">
              <a:latin typeface="Humanst521 B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6515" y="5797685"/>
            <a:ext cx="1161948" cy="7667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638" y="97349"/>
            <a:ext cx="8886825" cy="669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10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3A4A5-63A3-EDC7-5023-05AA56D24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Visible Agroeconomic Benefit to Recycled Water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000563-33BB-E4DF-88A0-68AAB8847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8" y="1688727"/>
            <a:ext cx="10829039" cy="406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48220"/>
      </p:ext>
    </p:extLst>
  </p:cSld>
  <p:clrMapOvr>
    <a:masterClrMapping/>
  </p:clrMapOvr>
</p:sld>
</file>

<file path=ppt/theme/theme1.xml><?xml version="1.0" encoding="utf-8"?>
<a:theme xmlns:a="http://schemas.openxmlformats.org/drawingml/2006/main" name="Carollo New Splash Template_Blu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umanst521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umanst521 BT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99FF"/>
        </a:accent1>
        <a:accent2>
          <a:srgbClr val="9933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62C310BED89F4CBF3ABD07CC8A9B76" ma:contentTypeVersion="13" ma:contentTypeDescription="Create a new document." ma:contentTypeScope="" ma:versionID="23145fb4d303e78eecd93b38dbf36d38">
  <xsd:schema xmlns:xsd="http://www.w3.org/2001/XMLSchema" xmlns:xs="http://www.w3.org/2001/XMLSchema" xmlns:p="http://schemas.microsoft.com/office/2006/metadata/properties" xmlns:ns2="274d91e7-61d0-43f2-b1e1-ae7a76cb56bf" xmlns:ns3="10870477-7d32-4999-9cae-54dbc41b3baa" targetNamespace="http://schemas.microsoft.com/office/2006/metadata/properties" ma:root="true" ma:fieldsID="78cc831a303e420882eb0b9bdf935e92" ns2:_="" ns3:_="">
    <xsd:import namespace="274d91e7-61d0-43f2-b1e1-ae7a76cb56bf"/>
    <xsd:import namespace="10870477-7d32-4999-9cae-54dbc41b3b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4d91e7-61d0-43f2-b1e1-ae7a76cb56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cd0fa67-9e13-4313-a06d-fb175cf5d4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870477-7d32-4999-9cae-54dbc41b3ba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22900e2-ce4c-4b9e-b876-56ba05d30344}" ma:internalName="TaxCatchAll" ma:showField="CatchAllData" ma:web="10870477-7d32-4999-9cae-54dbc41b3b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0870477-7d32-4999-9cae-54dbc41b3baa" xsi:nil="true"/>
    <lcf76f155ced4ddcb4097134ff3c332f xmlns="274d91e7-61d0-43f2-b1e1-ae7a76cb56b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D9D3895-D9B9-429B-B1C4-D164A08B69E2}"/>
</file>

<file path=customXml/itemProps2.xml><?xml version="1.0" encoding="utf-8"?>
<ds:datastoreItem xmlns:ds="http://schemas.openxmlformats.org/officeDocument/2006/customXml" ds:itemID="{5278CB73-9F61-4342-9E1E-8282B07F12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5F621B-5F68-414E-A10C-A73EC285375B}">
  <ds:schemaRefs>
    <ds:schemaRef ds:uri="6abf6f5f-4bd5-4fb8-b241-fc5e4170d9ef"/>
    <ds:schemaRef ds:uri="771521e5-69b2-4e5d-bc62-ff7a2c27a6c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Carollo New Splash Template_Blue</Template>
  <TotalTime>200</TotalTime>
  <Words>440</Words>
  <Application>Microsoft Office PowerPoint</Application>
  <PresentationFormat>Widescreen</PresentationFormat>
  <Paragraphs>64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Constantia</vt:lpstr>
      <vt:lpstr>Humanst521 BT</vt:lpstr>
      <vt:lpstr>Palatino Linotype</vt:lpstr>
      <vt:lpstr>Tahoma</vt:lpstr>
      <vt:lpstr>Times</vt:lpstr>
      <vt:lpstr>Verdana</vt:lpstr>
      <vt:lpstr>Carollo New Splash Template_Blue</vt:lpstr>
      <vt:lpstr>Pajaro Valley Water  Management Agency  Agriculture Irrigation Reuse Program &amp; Tour of City of Watsonville/PV Water Recycled Water Facility  Shinehah Bigham Operations and Maintenance Manager  Marcus Mendiola Water Conservation &amp; Outreach Specialist </vt:lpstr>
      <vt:lpstr>Presentation Overview</vt:lpstr>
      <vt:lpstr>Pajaro Valley Water Management Agency</vt:lpstr>
      <vt:lpstr>PowerPoint Presentation</vt:lpstr>
      <vt:lpstr>PowerPoint Presentation</vt:lpstr>
      <vt:lpstr>PowerPoint Presentation</vt:lpstr>
      <vt:lpstr>Existing Water Supply Facilities to Reduce Overdraft &amp; Seawater Intrusion</vt:lpstr>
      <vt:lpstr>PowerPoint Presentation</vt:lpstr>
      <vt:lpstr>The Visible Agroeconomic Benefit to Recycled Water</vt:lpstr>
      <vt:lpstr>Increasing Recycled Water Deliveries</vt:lpstr>
      <vt:lpstr>Increased Recycled Water Storage &amp;  Pump Station Improvements</vt:lpstr>
      <vt:lpstr>Water Deliveries and Groundwater Production</vt:lpstr>
      <vt:lpstr>National Coverage  Pajaro Valley featured in New York Times series on Groundwater in the United States, January 4, 2024</vt:lpstr>
      <vt:lpstr>Rates to Fund Management Actions</vt:lpstr>
      <vt:lpstr>Recycled Water Facility – Tertiary Treatment</vt:lpstr>
      <vt:lpstr>Thank you.   Comments / Questions?  Visit our website: pvwater.org Email: bigham@pvwater.org mendiola@pvwater.org</vt:lpstr>
    </vt:vector>
  </TitlesOfParts>
  <Company>Carollo Engineers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PV Water Presentation to Leadership Santa Cruz</dc:title>
  <dc:creator>PV Water</dc:creator>
  <cp:keywords>Sustainable Groundwater, Ad Hoc Committee, SGMA;PV Water</cp:keywords>
  <cp:lastModifiedBy>Shinehah Bigham</cp:lastModifiedBy>
  <cp:revision>4</cp:revision>
  <cp:lastPrinted>2015-05-21T00:13:31Z</cp:lastPrinted>
  <dcterms:created xsi:type="dcterms:W3CDTF">2009-03-23T16:11:27Z</dcterms:created>
  <dcterms:modified xsi:type="dcterms:W3CDTF">2024-11-21T00:52:16Z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0x0101002362C310BED89F4CBF3ABD07CC8A9B76</vt:lpwstr>
  </property>
</Properties>
</file>