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1873" r:id="rId2"/>
    <p:sldId id="311" r:id="rId3"/>
    <p:sldId id="312" r:id="rId4"/>
    <p:sldId id="313" r:id="rId5"/>
    <p:sldId id="1775" r:id="rId6"/>
    <p:sldId id="187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97"/>
  </p:normalViewPr>
  <p:slideViewPr>
    <p:cSldViewPr snapToGrid="0">
      <p:cViewPr varScale="1">
        <p:scale>
          <a:sx n="119" d="100"/>
          <a:sy n="119" d="100"/>
        </p:scale>
        <p:origin x="5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CACD4-9BB1-414A-A83C-7E14691F0B2B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9C910-590D-2D42-B69E-C8142749B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26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B9184-4140-FD14-8A36-2542257DD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239389-FD8B-F977-AB1D-D4F91CB38F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CCA99-4F76-3120-8CB0-5FE0F8AA5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F7FE-15D1-844C-9B9B-546D4CDC53F7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58A33-3C0C-0995-DCF1-ACC3D75EB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37C55-EDC4-D39B-DAB1-2E58021B3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1D2-5495-4049-AE1E-D0BD06C09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42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E663B-E73D-FED2-54B2-BF8047E38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D9187-3641-EBDA-FFDB-347B6E8BF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4A281-0DF4-964D-EA84-4221E0CBD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F7FE-15D1-844C-9B9B-546D4CDC53F7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03E6F-A7ED-400D-E195-107C6E428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38352-2804-583B-8C09-D8BAD2F93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1D2-5495-4049-AE1E-D0BD06C09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3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A2D8A4-A3F3-F688-CEE8-E30C4A1BFB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D2BEB-D723-84F1-45E6-66D6436871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5BAA5-8EF6-D7F0-3CD8-E42E6256C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F7FE-15D1-844C-9B9B-546D4CDC53F7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2FF22-874B-227F-DEA4-565473EB9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0E4D0-4D78-F2BA-7E45-A7CEB0390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1D2-5495-4049-AE1E-D0BD06C09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1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-18468691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8648" r="3141" b="6032"/>
          <a:stretch/>
        </p:blipFill>
        <p:spPr>
          <a:xfrm>
            <a:off x="2344011" y="0"/>
            <a:ext cx="8079304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6110959" cy="6858000"/>
          </a:xfrm>
          <a:prstGeom prst="rect">
            <a:avLst/>
          </a:prstGeom>
          <a:gradFill>
            <a:gsLst>
              <a:gs pos="36000">
                <a:srgbClr val="1C1148"/>
              </a:gs>
              <a:gs pos="100000">
                <a:srgbClr val="1C5967">
                  <a:alpha val="89000"/>
                </a:srgbClr>
              </a:gs>
              <a:gs pos="0">
                <a:srgbClr val="1C1148"/>
              </a:gs>
            </a:gsLst>
            <a:lin ang="1938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2" y="584200"/>
            <a:ext cx="4842896" cy="2247900"/>
          </a:xfrm>
        </p:spPr>
        <p:txBody>
          <a:bodyPr lIns="0" tIns="0" rIns="0" bIns="0" anchor="b" anchorCtr="0">
            <a:normAutofit/>
          </a:bodyPr>
          <a:lstStyle>
            <a:lvl1pPr algn="l">
              <a:tabLst>
                <a:tab pos="338138" algn="l"/>
              </a:tabLst>
              <a:defRPr sz="3600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INSERT PRESENTATION TITLE HERE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6097591" y="0"/>
            <a:ext cx="240695" cy="686824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914879" y="4203700"/>
            <a:ext cx="4843136" cy="609600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Insert Presenter Name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914879" y="5715000"/>
            <a:ext cx="4843136" cy="54537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Insert Date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914639" y="2959100"/>
            <a:ext cx="4843136" cy="10414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200" cap="none" baseline="0">
                <a:solidFill>
                  <a:srgbClr val="0D88C8"/>
                </a:solidFill>
              </a:defRPr>
            </a:lvl1pPr>
          </a:lstStyle>
          <a:p>
            <a:pPr lvl="0"/>
            <a:r>
              <a:rPr lang="en-US" sz="2200">
                <a:solidFill>
                  <a:srgbClr val="0D88C8"/>
                </a:solidFill>
              </a:rPr>
              <a:t>Insert Presentation Subtitle Here</a:t>
            </a:r>
            <a:endParaRPr lang="en-US"/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914879" y="4864100"/>
            <a:ext cx="4843136" cy="596900"/>
          </a:xfrm>
        </p:spPr>
        <p:txBody>
          <a:bodyPr lIns="0" tIns="0" rIns="0" bIns="0" anchor="t">
            <a:normAutofit/>
          </a:bodyPr>
          <a:lstStyle>
            <a:lvl1pPr marL="0" marR="0" indent="0" algn="l" defTabSz="6094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1800"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Insert Affiliation</a:t>
            </a:r>
          </a:p>
          <a:p>
            <a:pPr marL="0" marR="0" lvl="0" indent="0" algn="l" defTabSz="60949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427956" y="5232436"/>
            <a:ext cx="4294451" cy="81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875">
                <a:solidFill>
                  <a:schemeClr val="accent1"/>
                </a:solidFill>
                <a:latin typeface="Calibri"/>
                <a:cs typeface="Calibri"/>
              </a:rPr>
              <a:t>ENGAGE. EDUCATE.</a:t>
            </a:r>
            <a:r>
              <a:rPr lang="en-US" sz="1875" baseline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lang="en-US" sz="1875">
                <a:solidFill>
                  <a:schemeClr val="accent1"/>
                </a:solidFill>
                <a:latin typeface="Calibri"/>
                <a:cs typeface="Calibri"/>
              </a:rPr>
              <a:t>ADVOCATE.</a:t>
            </a:r>
          </a:p>
          <a:p>
            <a:pPr>
              <a:lnSpc>
                <a:spcPct val="110000"/>
              </a:lnSpc>
            </a:pPr>
            <a:endParaRPr lang="en-US" sz="2400">
              <a:solidFill>
                <a:schemeClr val="accent1"/>
              </a:solidFill>
              <a:latin typeface="Calibri"/>
              <a:cs typeface="Calibri"/>
            </a:endParaRPr>
          </a:p>
        </p:txBody>
      </p:sp>
      <p:pic>
        <p:nvPicPr>
          <p:cNvPr id="18" name="Picture 17" descr="WateReuse_CA_cmyk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136" y="5669279"/>
            <a:ext cx="3102819" cy="62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37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Stock-18468691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3" t="6931" r="15471" b="4824"/>
          <a:stretch/>
        </p:blipFill>
        <p:spPr>
          <a:xfrm>
            <a:off x="120349" y="53476"/>
            <a:ext cx="6739438" cy="671094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313338" y="1917041"/>
            <a:ext cx="9878662" cy="3056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schemeClr val="tx2"/>
              </a:solidFill>
              <a:latin typeface="Myriad Pro" panose="020B0503030403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778654" y="1920240"/>
            <a:ext cx="3429893" cy="3054096"/>
          </a:xfrm>
          <a:prstGeom prst="rect">
            <a:avLst/>
          </a:prstGeom>
          <a:gradFill>
            <a:gsLst>
              <a:gs pos="0">
                <a:srgbClr val="1C1148"/>
              </a:gs>
              <a:gs pos="100000">
                <a:srgbClr val="1C5967">
                  <a:alpha val="76000"/>
                </a:srgbClr>
              </a:gs>
              <a:gs pos="36000">
                <a:srgbClr val="1C1148"/>
              </a:gs>
            </a:gsLst>
            <a:lin ang="1938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802837" y="2456218"/>
            <a:ext cx="5449719" cy="1920875"/>
          </a:xfrm>
        </p:spPr>
        <p:txBody>
          <a:bodyPr anchor="ctr">
            <a:normAutofit/>
          </a:bodyPr>
          <a:lstStyle>
            <a:lvl1pPr marL="0" indent="0">
              <a:buNone/>
              <a:defRPr sz="36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ADD SECTION TITLE</a:t>
            </a:r>
          </a:p>
        </p:txBody>
      </p:sp>
      <p:pic>
        <p:nvPicPr>
          <p:cNvPr id="16" name="Picture 15" descr="WateReuse_CA_cmyk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379" y="5669279"/>
            <a:ext cx="3102819" cy="62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3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15436-9114-7003-73A4-3065EA38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D8B29-E24F-C146-274B-179110E74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A2369-A82B-EBEE-ED7C-74830DB4A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F7FE-15D1-844C-9B9B-546D4CDC53F7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C96F4-D16B-56CA-4789-7D4E92FC6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1AAA1-97A4-D1C7-1D33-21C59C43E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1D2-5495-4049-AE1E-D0BD06C09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3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99BE2-27BC-6E64-CCA6-60D2932F6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0022D-D3D3-2C7B-F5CF-CAFB91DDA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9C3F1-1B69-E1E5-1884-8A9342597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F7FE-15D1-844C-9B9B-546D4CDC53F7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F6752-B154-58D5-6999-6D289D91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40BBB-F928-7207-1AF4-3BCAB40BA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1D2-5495-4049-AE1E-D0BD06C09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77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D82DC-D883-A471-C395-36A0EFAFA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E1547-7708-AEC0-5FD6-519788A83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ACBF0-C916-4537-2736-826C57EF7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BA6FCC-C0FF-28C7-1E51-076F69385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F7FE-15D1-844C-9B9B-546D4CDC53F7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FD6CD-D860-D1FA-12A0-61FC856E2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BA3025-7AEC-CAEF-6C4D-B4DDBDF97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1D2-5495-4049-AE1E-D0BD06C09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61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5C418-FEC4-0EFC-CC85-082A29F7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993BF-8056-6064-4D84-82814D424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23CE70-537F-21CE-B2EC-0920F99E0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F0F55D-4DF6-9B62-0BF5-9D45A7A3BE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5D5E1A-7606-D307-0C6C-85ABF4F496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313C96-6BCD-65CF-636A-268D3241A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F7FE-15D1-844C-9B9B-546D4CDC53F7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B1D9A1-61C9-EB45-9D5E-1B6342C53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4FC2D2-A5DE-AB25-C5D8-C95D8F663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1D2-5495-4049-AE1E-D0BD06C09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8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24A59-2CA2-CA28-9760-301085326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6C8620-1824-0E7A-41FC-AF5D562D0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F7FE-15D1-844C-9B9B-546D4CDC53F7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F6B18-3912-8693-F58F-E24003B01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C5AF91-7812-CAFE-C251-8CA9C20B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1D2-5495-4049-AE1E-D0BD06C09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4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1AB916-6D99-1ABD-0228-CB0F8B6D9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F7FE-15D1-844C-9B9B-546D4CDC53F7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B5C5E-052E-A5A1-4A74-10E119831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BBF6F5-2DD0-D3B9-8333-50874C2A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1D2-5495-4049-AE1E-D0BD06C09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29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570C0-6D46-2A28-1CCE-C646F91D8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6251A-C5BB-9C39-6D48-7DC790EAB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BF5305-0B78-E483-810F-5192EF0AA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D4E940-4456-9701-D9F1-5750EED06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F7FE-15D1-844C-9B9B-546D4CDC53F7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78DD7A-5521-5C24-8111-1CAF0F027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4C7C93-2300-68E6-3BB1-1AFFC3A20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1D2-5495-4049-AE1E-D0BD06C09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1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B828F-104B-8BCD-11E1-6CCD15880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49826E-FB7B-DF71-92F8-F6F240A0C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EB829-CFE2-32B2-BBC8-2A8BD342A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5090C-20C2-9296-B7B2-20A113434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F7FE-15D1-844C-9B9B-546D4CDC53F7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E44E2B-22AA-C2E9-3407-BCB4D0E38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6BA5A3-F062-8AF5-33DF-BA3F19847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11D2-5495-4049-AE1E-D0BD06C09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45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9E2742-BB97-8E41-B607-F737AE1BC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AF26A-B172-78E0-077E-930E22232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52A64-F4A8-B8C3-B36A-FF925A9004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D0F7FE-15D1-844C-9B9B-546D4CDC53F7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2B67C-7DA4-56DD-6784-3855F1F2A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34F7F-D658-F89C-6423-217DB6AAE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5011D2-5495-4049-AE1E-D0BD06C09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69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34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svg"/><Relationship Id="rId10" Type="http://schemas.openxmlformats.org/officeDocument/2006/relationships/image" Target="../media/image20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Relationship Id="rId14" Type="http://schemas.openxmlformats.org/officeDocument/2006/relationships/image" Target="../media/image36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DA514-CDD3-81D7-E9D4-323AEABBA1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Wrca</a:t>
            </a:r>
            <a:r>
              <a:rPr lang="en-US" dirty="0"/>
              <a:t>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2CD97-4796-ECA8-A10A-9908BF4FA6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Brenley</a:t>
            </a:r>
            <a:r>
              <a:rPr lang="en-US" dirty="0"/>
              <a:t> McKenna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69A16-D646-41AF-805B-F9F43CF2E9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November 21, 2024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3E1199-2E2D-9EB7-FB9B-FD25680990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Central Coast Chapter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C539D4-A3EB-B0D7-0DE4-91C6896A51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Managing Director</a:t>
            </a:r>
          </a:p>
        </p:txBody>
      </p:sp>
    </p:spTree>
    <p:extLst>
      <p:ext uri="{BB962C8B-B14F-4D97-AF65-F5344CB8AC3E}">
        <p14:creationId xmlns:p14="http://schemas.microsoft.com/office/powerpoint/2010/main" val="2378026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84E46-4756-4D22-753F-2573847C4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BADF4E9C-FC99-5FDE-A88A-475E56993204}"/>
              </a:ext>
            </a:extLst>
          </p:cNvPr>
          <p:cNvSpPr/>
          <p:nvPr/>
        </p:nvSpPr>
        <p:spPr>
          <a:xfrm>
            <a:off x="6642417" y="2482275"/>
            <a:ext cx="4863783" cy="3148294"/>
          </a:xfrm>
          <a:prstGeom prst="rect">
            <a:avLst/>
          </a:prstGeom>
          <a:solidFill>
            <a:srgbClr val="00A3E0">
              <a:alpha val="56863"/>
            </a:srgbClr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C2A8B93-862E-D383-E21E-0BFE4A3D6177}"/>
              </a:ext>
            </a:extLst>
          </p:cNvPr>
          <p:cNvSpPr/>
          <p:nvPr/>
        </p:nvSpPr>
        <p:spPr>
          <a:xfrm>
            <a:off x="6642418" y="3177743"/>
            <a:ext cx="4931046" cy="2440868"/>
          </a:xfrm>
          <a:custGeom>
            <a:avLst/>
            <a:gdLst/>
            <a:ahLst/>
            <a:cxnLst/>
            <a:rect l="l" t="t" r="r" b="b"/>
            <a:pathLst>
              <a:path w="7396569" h="3661302">
                <a:moveTo>
                  <a:pt x="0" y="0"/>
                </a:moveTo>
                <a:lnTo>
                  <a:pt x="7396569" y="0"/>
                </a:lnTo>
                <a:lnTo>
                  <a:pt x="7396569" y="3661301"/>
                </a:lnTo>
                <a:lnTo>
                  <a:pt x="0" y="36613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EE3663A-9CF1-8530-2F4B-129B1A28F834}"/>
              </a:ext>
            </a:extLst>
          </p:cNvPr>
          <p:cNvSpPr/>
          <p:nvPr/>
        </p:nvSpPr>
        <p:spPr>
          <a:xfrm>
            <a:off x="7463282" y="3788996"/>
            <a:ext cx="383562" cy="419194"/>
          </a:xfrm>
          <a:custGeom>
            <a:avLst/>
            <a:gdLst/>
            <a:ahLst/>
            <a:cxnLst/>
            <a:rect l="l" t="t" r="r" b="b"/>
            <a:pathLst>
              <a:path w="575343" h="628791">
                <a:moveTo>
                  <a:pt x="0" y="0"/>
                </a:moveTo>
                <a:lnTo>
                  <a:pt x="575344" y="0"/>
                </a:lnTo>
                <a:lnTo>
                  <a:pt x="575344" y="628791"/>
                </a:lnTo>
                <a:lnTo>
                  <a:pt x="0" y="6287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209F1AC-0A19-68FD-E34C-CC7E9D09414F}"/>
              </a:ext>
            </a:extLst>
          </p:cNvPr>
          <p:cNvSpPr/>
          <p:nvPr/>
        </p:nvSpPr>
        <p:spPr>
          <a:xfrm>
            <a:off x="7360551" y="3430932"/>
            <a:ext cx="383562" cy="419194"/>
          </a:xfrm>
          <a:custGeom>
            <a:avLst/>
            <a:gdLst/>
            <a:ahLst/>
            <a:cxnLst/>
            <a:rect l="l" t="t" r="r" b="b"/>
            <a:pathLst>
              <a:path w="575343" h="628791">
                <a:moveTo>
                  <a:pt x="0" y="0"/>
                </a:moveTo>
                <a:lnTo>
                  <a:pt x="575343" y="0"/>
                </a:lnTo>
                <a:lnTo>
                  <a:pt x="575343" y="628791"/>
                </a:lnTo>
                <a:lnTo>
                  <a:pt x="0" y="6287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7C2AF7E-0937-0924-106A-C412203938B3}"/>
              </a:ext>
            </a:extLst>
          </p:cNvPr>
          <p:cNvSpPr/>
          <p:nvPr/>
        </p:nvSpPr>
        <p:spPr>
          <a:xfrm>
            <a:off x="11022616" y="4888727"/>
            <a:ext cx="383562" cy="419194"/>
          </a:xfrm>
          <a:custGeom>
            <a:avLst/>
            <a:gdLst/>
            <a:ahLst/>
            <a:cxnLst/>
            <a:rect l="l" t="t" r="r" b="b"/>
            <a:pathLst>
              <a:path w="575343" h="628791">
                <a:moveTo>
                  <a:pt x="0" y="0"/>
                </a:moveTo>
                <a:lnTo>
                  <a:pt x="575343" y="0"/>
                </a:lnTo>
                <a:lnTo>
                  <a:pt x="575343" y="628791"/>
                </a:lnTo>
                <a:lnTo>
                  <a:pt x="0" y="6287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0B56DA01-FB49-E01A-C8D3-92E0DFACCC27}"/>
              </a:ext>
            </a:extLst>
          </p:cNvPr>
          <p:cNvSpPr/>
          <p:nvPr/>
        </p:nvSpPr>
        <p:spPr>
          <a:xfrm>
            <a:off x="685800" y="1255486"/>
            <a:ext cx="2469861" cy="1138721"/>
          </a:xfrm>
          <a:prstGeom prst="rect">
            <a:avLst/>
          </a:prstGeom>
          <a:solidFill>
            <a:srgbClr val="46C3C5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09D76C8E-0A65-43C6-C821-94420150AB56}"/>
              </a:ext>
            </a:extLst>
          </p:cNvPr>
          <p:cNvSpPr/>
          <p:nvPr/>
        </p:nvSpPr>
        <p:spPr>
          <a:xfrm>
            <a:off x="685800" y="2498929"/>
            <a:ext cx="2859408" cy="1225972"/>
          </a:xfrm>
          <a:prstGeom prst="rect">
            <a:avLst/>
          </a:prstGeom>
          <a:solidFill>
            <a:srgbClr val="191919">
              <a:alpha val="2745"/>
            </a:srgbClr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88F89F94-93AB-33E0-4B57-687EECAC4053}"/>
              </a:ext>
            </a:extLst>
          </p:cNvPr>
          <p:cNvSpPr/>
          <p:nvPr/>
        </p:nvSpPr>
        <p:spPr>
          <a:xfrm>
            <a:off x="691745" y="3851690"/>
            <a:ext cx="2859408" cy="1186308"/>
          </a:xfrm>
          <a:prstGeom prst="rect">
            <a:avLst/>
          </a:prstGeom>
          <a:solidFill>
            <a:srgbClr val="191919">
              <a:alpha val="2745"/>
            </a:srgbClr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CAE85E7B-B20C-3EC4-28B4-370B189A26D4}"/>
              </a:ext>
            </a:extLst>
          </p:cNvPr>
          <p:cNvSpPr/>
          <p:nvPr/>
        </p:nvSpPr>
        <p:spPr>
          <a:xfrm>
            <a:off x="3657600" y="2498929"/>
            <a:ext cx="2859408" cy="1225972"/>
          </a:xfrm>
          <a:prstGeom prst="rect">
            <a:avLst/>
          </a:prstGeom>
          <a:solidFill>
            <a:srgbClr val="191919">
              <a:alpha val="2745"/>
            </a:srgbClr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75182581-4E9E-C62F-7BC2-92899B58701A}"/>
              </a:ext>
            </a:extLst>
          </p:cNvPr>
          <p:cNvSpPr/>
          <p:nvPr/>
        </p:nvSpPr>
        <p:spPr>
          <a:xfrm>
            <a:off x="3657600" y="3840475"/>
            <a:ext cx="2859408" cy="1152948"/>
          </a:xfrm>
          <a:prstGeom prst="rect">
            <a:avLst/>
          </a:prstGeom>
          <a:solidFill>
            <a:srgbClr val="191919">
              <a:alpha val="2745"/>
            </a:srgbClr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AD6FB57F-3C7D-9B79-55F3-66C6955D956C}"/>
              </a:ext>
            </a:extLst>
          </p:cNvPr>
          <p:cNvSpPr/>
          <p:nvPr/>
        </p:nvSpPr>
        <p:spPr>
          <a:xfrm>
            <a:off x="3272255" y="1255486"/>
            <a:ext cx="2658605" cy="1138721"/>
          </a:xfrm>
          <a:prstGeom prst="rect">
            <a:avLst/>
          </a:prstGeom>
          <a:solidFill>
            <a:srgbClr val="37C9EF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99EF6D8C-13EC-6406-DD9A-F2C99BC8B5AC}"/>
              </a:ext>
            </a:extLst>
          </p:cNvPr>
          <p:cNvSpPr/>
          <p:nvPr/>
        </p:nvSpPr>
        <p:spPr>
          <a:xfrm>
            <a:off x="8847595" y="1255486"/>
            <a:ext cx="2658605" cy="1138721"/>
          </a:xfrm>
          <a:prstGeom prst="rect">
            <a:avLst/>
          </a:prstGeom>
          <a:solidFill>
            <a:srgbClr val="252F63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DF7598AD-D22A-DC8E-DF9A-789A0EC79B17}"/>
              </a:ext>
            </a:extLst>
          </p:cNvPr>
          <p:cNvSpPr/>
          <p:nvPr/>
        </p:nvSpPr>
        <p:spPr>
          <a:xfrm>
            <a:off x="6044563" y="1255486"/>
            <a:ext cx="2658605" cy="1138721"/>
          </a:xfrm>
          <a:prstGeom prst="rect">
            <a:avLst/>
          </a:prstGeom>
          <a:solidFill>
            <a:srgbClr val="267385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C05B07C1-9F80-9897-3E0E-445BF39B85B1}"/>
              </a:ext>
            </a:extLst>
          </p:cNvPr>
          <p:cNvSpPr/>
          <p:nvPr/>
        </p:nvSpPr>
        <p:spPr>
          <a:xfrm>
            <a:off x="10843534" y="3630878"/>
            <a:ext cx="383562" cy="419194"/>
          </a:xfrm>
          <a:custGeom>
            <a:avLst/>
            <a:gdLst/>
            <a:ahLst/>
            <a:cxnLst/>
            <a:rect l="l" t="t" r="r" b="b"/>
            <a:pathLst>
              <a:path w="575343" h="628791">
                <a:moveTo>
                  <a:pt x="0" y="0"/>
                </a:moveTo>
                <a:lnTo>
                  <a:pt x="575344" y="0"/>
                </a:lnTo>
                <a:lnTo>
                  <a:pt x="575344" y="628791"/>
                </a:lnTo>
                <a:lnTo>
                  <a:pt x="0" y="6287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642F5B4F-F67D-903A-35B2-F60931CBC817}"/>
              </a:ext>
            </a:extLst>
          </p:cNvPr>
          <p:cNvSpPr/>
          <p:nvPr/>
        </p:nvSpPr>
        <p:spPr>
          <a:xfrm>
            <a:off x="7525192" y="3486472"/>
            <a:ext cx="383562" cy="419194"/>
          </a:xfrm>
          <a:custGeom>
            <a:avLst/>
            <a:gdLst/>
            <a:ahLst/>
            <a:cxnLst/>
            <a:rect l="l" t="t" r="r" b="b"/>
            <a:pathLst>
              <a:path w="575343" h="628791">
                <a:moveTo>
                  <a:pt x="0" y="0"/>
                </a:moveTo>
                <a:lnTo>
                  <a:pt x="575344" y="0"/>
                </a:lnTo>
                <a:lnTo>
                  <a:pt x="575344" y="628791"/>
                </a:lnTo>
                <a:lnTo>
                  <a:pt x="0" y="6287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CFF64140-230B-307C-1E51-A4174C4E4031}"/>
              </a:ext>
            </a:extLst>
          </p:cNvPr>
          <p:cNvSpPr/>
          <p:nvPr/>
        </p:nvSpPr>
        <p:spPr>
          <a:xfrm>
            <a:off x="8665347" y="3528599"/>
            <a:ext cx="383562" cy="419194"/>
          </a:xfrm>
          <a:custGeom>
            <a:avLst/>
            <a:gdLst/>
            <a:ahLst/>
            <a:cxnLst/>
            <a:rect l="l" t="t" r="r" b="b"/>
            <a:pathLst>
              <a:path w="575343" h="628791">
                <a:moveTo>
                  <a:pt x="0" y="0"/>
                </a:moveTo>
                <a:lnTo>
                  <a:pt x="575343" y="0"/>
                </a:lnTo>
                <a:lnTo>
                  <a:pt x="575343" y="628791"/>
                </a:lnTo>
                <a:lnTo>
                  <a:pt x="0" y="6287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EEBE40E4-D649-CACB-86CE-66836B93C958}"/>
              </a:ext>
            </a:extLst>
          </p:cNvPr>
          <p:cNvSpPr/>
          <p:nvPr/>
        </p:nvSpPr>
        <p:spPr>
          <a:xfrm>
            <a:off x="7602982" y="3614058"/>
            <a:ext cx="383562" cy="419194"/>
          </a:xfrm>
          <a:custGeom>
            <a:avLst/>
            <a:gdLst/>
            <a:ahLst/>
            <a:cxnLst/>
            <a:rect l="l" t="t" r="r" b="b"/>
            <a:pathLst>
              <a:path w="575343" h="628791">
                <a:moveTo>
                  <a:pt x="0" y="0"/>
                </a:moveTo>
                <a:lnTo>
                  <a:pt x="575344" y="0"/>
                </a:lnTo>
                <a:lnTo>
                  <a:pt x="575344" y="628791"/>
                </a:lnTo>
                <a:lnTo>
                  <a:pt x="0" y="6287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BB7A90BB-ECE9-3BC1-6B4A-7E27C9D411F3}"/>
              </a:ext>
            </a:extLst>
          </p:cNvPr>
          <p:cNvSpPr/>
          <p:nvPr/>
        </p:nvSpPr>
        <p:spPr>
          <a:xfrm>
            <a:off x="7079720" y="3642094"/>
            <a:ext cx="383562" cy="419194"/>
          </a:xfrm>
          <a:custGeom>
            <a:avLst/>
            <a:gdLst/>
            <a:ahLst/>
            <a:cxnLst/>
            <a:rect l="l" t="t" r="r" b="b"/>
            <a:pathLst>
              <a:path w="575343" h="628791">
                <a:moveTo>
                  <a:pt x="0" y="0"/>
                </a:moveTo>
                <a:lnTo>
                  <a:pt x="575343" y="0"/>
                </a:lnTo>
                <a:lnTo>
                  <a:pt x="575343" y="628791"/>
                </a:lnTo>
                <a:lnTo>
                  <a:pt x="0" y="6287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0CE8071A-FBA8-1307-9680-D0E4A6604A50}"/>
              </a:ext>
            </a:extLst>
          </p:cNvPr>
          <p:cNvSpPr/>
          <p:nvPr/>
        </p:nvSpPr>
        <p:spPr>
          <a:xfrm>
            <a:off x="7009505" y="3566699"/>
            <a:ext cx="383562" cy="419194"/>
          </a:xfrm>
          <a:custGeom>
            <a:avLst/>
            <a:gdLst/>
            <a:ahLst/>
            <a:cxnLst/>
            <a:rect l="l" t="t" r="r" b="b"/>
            <a:pathLst>
              <a:path w="575343" h="628791">
                <a:moveTo>
                  <a:pt x="0" y="0"/>
                </a:moveTo>
                <a:lnTo>
                  <a:pt x="575343" y="0"/>
                </a:lnTo>
                <a:lnTo>
                  <a:pt x="575343" y="628791"/>
                </a:lnTo>
                <a:lnTo>
                  <a:pt x="0" y="6287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1" name="AutoShape 21">
            <a:extLst>
              <a:ext uri="{FF2B5EF4-FFF2-40B4-BE49-F238E27FC236}">
                <a16:creationId xmlns:a16="http://schemas.microsoft.com/office/drawing/2014/main" id="{6F238AAC-A60A-0EF4-D4D4-D9B023E148C6}"/>
              </a:ext>
            </a:extLst>
          </p:cNvPr>
          <p:cNvSpPr/>
          <p:nvPr/>
        </p:nvSpPr>
        <p:spPr>
          <a:xfrm>
            <a:off x="685800" y="5166527"/>
            <a:ext cx="5851065" cy="1582754"/>
          </a:xfrm>
          <a:prstGeom prst="rect">
            <a:avLst/>
          </a:prstGeom>
          <a:solidFill>
            <a:srgbClr val="252F63"/>
          </a:solidFill>
        </p:spPr>
        <p:txBody>
          <a:bodyPr/>
          <a:lstStyle/>
          <a:p>
            <a:endParaRPr lang="en-US" sz="1200"/>
          </a:p>
        </p:txBody>
      </p:sp>
      <p:pic>
        <p:nvPicPr>
          <p:cNvPr id="22" name="Picture 22">
            <a:extLst>
              <a:ext uri="{FF2B5EF4-FFF2-40B4-BE49-F238E27FC236}">
                <a16:creationId xmlns:a16="http://schemas.microsoft.com/office/drawing/2014/main" id="{EDE851AF-3D02-7AE9-EDD0-4B9FA55FA7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173" y="5163437"/>
            <a:ext cx="6268187" cy="1944644"/>
          </a:xfrm>
          <a:prstGeom prst="rect">
            <a:avLst/>
          </a:prstGeom>
        </p:spPr>
      </p:pic>
      <p:sp>
        <p:nvSpPr>
          <p:cNvPr id="23" name="Freeform 23">
            <a:extLst>
              <a:ext uri="{FF2B5EF4-FFF2-40B4-BE49-F238E27FC236}">
                <a16:creationId xmlns:a16="http://schemas.microsoft.com/office/drawing/2014/main" id="{4E2D08E0-ACAC-65BB-E28C-55EE89CF6B3D}"/>
              </a:ext>
            </a:extLst>
          </p:cNvPr>
          <p:cNvSpPr/>
          <p:nvPr/>
        </p:nvSpPr>
        <p:spPr>
          <a:xfrm>
            <a:off x="8799345" y="3424582"/>
            <a:ext cx="383562" cy="419194"/>
          </a:xfrm>
          <a:custGeom>
            <a:avLst/>
            <a:gdLst/>
            <a:ahLst/>
            <a:cxnLst/>
            <a:rect l="l" t="t" r="r" b="b"/>
            <a:pathLst>
              <a:path w="575343" h="628791">
                <a:moveTo>
                  <a:pt x="0" y="0"/>
                </a:moveTo>
                <a:lnTo>
                  <a:pt x="575343" y="0"/>
                </a:lnTo>
                <a:lnTo>
                  <a:pt x="575343" y="628791"/>
                </a:lnTo>
                <a:lnTo>
                  <a:pt x="0" y="6287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4F49378B-EB73-0CC6-0C48-3290D81D90B3}"/>
              </a:ext>
            </a:extLst>
          </p:cNvPr>
          <p:cNvSpPr/>
          <p:nvPr/>
        </p:nvSpPr>
        <p:spPr>
          <a:xfrm>
            <a:off x="8703168" y="3325352"/>
            <a:ext cx="383562" cy="419194"/>
          </a:xfrm>
          <a:custGeom>
            <a:avLst/>
            <a:gdLst/>
            <a:ahLst/>
            <a:cxnLst/>
            <a:rect l="l" t="t" r="r" b="b"/>
            <a:pathLst>
              <a:path w="575343" h="628791">
                <a:moveTo>
                  <a:pt x="0" y="0"/>
                </a:moveTo>
                <a:lnTo>
                  <a:pt x="575343" y="0"/>
                </a:lnTo>
                <a:lnTo>
                  <a:pt x="575343" y="628790"/>
                </a:lnTo>
                <a:lnTo>
                  <a:pt x="0" y="6287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CCBE5E74-292A-63BD-B0A0-F9F932266824}"/>
              </a:ext>
            </a:extLst>
          </p:cNvPr>
          <p:cNvSpPr/>
          <p:nvPr/>
        </p:nvSpPr>
        <p:spPr>
          <a:xfrm>
            <a:off x="6649239" y="5725751"/>
            <a:ext cx="4904703" cy="1023531"/>
          </a:xfrm>
          <a:custGeom>
            <a:avLst/>
            <a:gdLst/>
            <a:ahLst/>
            <a:cxnLst/>
            <a:rect l="l" t="t" r="r" b="b"/>
            <a:pathLst>
              <a:path w="7357054" h="1535297">
                <a:moveTo>
                  <a:pt x="0" y="0"/>
                </a:moveTo>
                <a:lnTo>
                  <a:pt x="7357054" y="0"/>
                </a:lnTo>
                <a:lnTo>
                  <a:pt x="7357054" y="1535297"/>
                </a:lnTo>
                <a:lnTo>
                  <a:pt x="0" y="15352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28774" b="-11348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C1B711F5-786A-B02A-0086-1273BAFFCC9E}"/>
              </a:ext>
            </a:extLst>
          </p:cNvPr>
          <p:cNvSpPr txBox="1"/>
          <p:nvPr/>
        </p:nvSpPr>
        <p:spPr>
          <a:xfrm>
            <a:off x="623804" y="327434"/>
            <a:ext cx="11468381" cy="536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2"/>
              </a:lnSpc>
              <a:spcBef>
                <a:spcPct val="0"/>
              </a:spcBef>
            </a:pPr>
            <a:r>
              <a:rPr lang="en-US" sz="3337" spc="100" dirty="0">
                <a:solidFill>
                  <a:srgbClr val="191919"/>
                </a:solidFill>
                <a:latin typeface="Calibri (MS)"/>
                <a:ea typeface="Calibri (MS)"/>
                <a:cs typeface="Calibri (MS)"/>
                <a:sym typeface="Calibri (MS)"/>
              </a:rPr>
              <a:t>2024 WRCA ANNUAL CONFERENCE </a:t>
            </a:r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38CD4D4C-F8DF-2879-B9BE-26B1D23CD104}"/>
              </a:ext>
            </a:extLst>
          </p:cNvPr>
          <p:cNvSpPr txBox="1"/>
          <p:nvPr/>
        </p:nvSpPr>
        <p:spPr>
          <a:xfrm>
            <a:off x="1312379" y="1529571"/>
            <a:ext cx="1712348" cy="415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333" b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Sessions</a:t>
            </a:r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1572435D-4D3E-9CFA-0BA9-BA65BD097D62}"/>
              </a:ext>
            </a:extLst>
          </p:cNvPr>
          <p:cNvSpPr txBox="1"/>
          <p:nvPr/>
        </p:nvSpPr>
        <p:spPr>
          <a:xfrm>
            <a:off x="528630" y="1408922"/>
            <a:ext cx="1181525" cy="658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400" b="1" i="1">
                <a:solidFill>
                  <a:srgbClr val="FFFFFF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87</a:t>
            </a:r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FDC8F430-577D-A8AC-8F07-8D2078F7B777}"/>
              </a:ext>
            </a:extLst>
          </p:cNvPr>
          <p:cNvSpPr txBox="1"/>
          <p:nvPr/>
        </p:nvSpPr>
        <p:spPr>
          <a:xfrm>
            <a:off x="969814" y="2660907"/>
            <a:ext cx="2118413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9"/>
              </a:lnSpc>
            </a:pPr>
            <a:r>
              <a:rPr lang="en-US" sz="2199" b="1">
                <a:solidFill>
                  <a:srgbClr val="46C3C5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Sponsors</a:t>
            </a: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CC030F21-ACB4-E275-248D-31A59D13EE46}"/>
              </a:ext>
            </a:extLst>
          </p:cNvPr>
          <p:cNvSpPr txBox="1"/>
          <p:nvPr/>
        </p:nvSpPr>
        <p:spPr>
          <a:xfrm>
            <a:off x="963464" y="3967476"/>
            <a:ext cx="2494855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9"/>
              </a:lnSpc>
            </a:pPr>
            <a:r>
              <a:rPr lang="en-US" sz="2199" b="1">
                <a:solidFill>
                  <a:srgbClr val="252F63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Planning Committee</a:t>
            </a:r>
          </a:p>
        </p:txBody>
      </p:sp>
      <p:sp>
        <p:nvSpPr>
          <p:cNvPr id="31" name="TextBox 31">
            <a:extLst>
              <a:ext uri="{FF2B5EF4-FFF2-40B4-BE49-F238E27FC236}">
                <a16:creationId xmlns:a16="http://schemas.microsoft.com/office/drawing/2014/main" id="{83A1A29A-A141-6C16-70C6-7C6B775A68C5}"/>
              </a:ext>
            </a:extLst>
          </p:cNvPr>
          <p:cNvSpPr txBox="1"/>
          <p:nvPr/>
        </p:nvSpPr>
        <p:spPr>
          <a:xfrm>
            <a:off x="4009048" y="2660907"/>
            <a:ext cx="2118413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9"/>
              </a:lnSpc>
            </a:pPr>
            <a:r>
              <a:rPr lang="en-US" sz="2199" b="1">
                <a:solidFill>
                  <a:srgbClr val="00A3E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Exhibitors</a:t>
            </a:r>
          </a:p>
        </p:txBody>
      </p:sp>
      <p:sp>
        <p:nvSpPr>
          <p:cNvPr id="32" name="TextBox 32">
            <a:extLst>
              <a:ext uri="{FF2B5EF4-FFF2-40B4-BE49-F238E27FC236}">
                <a16:creationId xmlns:a16="http://schemas.microsoft.com/office/drawing/2014/main" id="{20C0D0F8-F976-F4B3-E62F-43579193B76D}"/>
              </a:ext>
            </a:extLst>
          </p:cNvPr>
          <p:cNvSpPr txBox="1"/>
          <p:nvPr/>
        </p:nvSpPr>
        <p:spPr>
          <a:xfrm>
            <a:off x="3908873" y="3967476"/>
            <a:ext cx="2318763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200" b="1" i="1">
                <a:solidFill>
                  <a:srgbClr val="267385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Volunteers On Site</a:t>
            </a:r>
          </a:p>
        </p:txBody>
      </p:sp>
      <p:sp>
        <p:nvSpPr>
          <p:cNvPr id="33" name="TextBox 33">
            <a:extLst>
              <a:ext uri="{FF2B5EF4-FFF2-40B4-BE49-F238E27FC236}">
                <a16:creationId xmlns:a16="http://schemas.microsoft.com/office/drawing/2014/main" id="{4338AA3C-086D-1D1B-10CC-4529E11070D3}"/>
              </a:ext>
            </a:extLst>
          </p:cNvPr>
          <p:cNvSpPr txBox="1"/>
          <p:nvPr/>
        </p:nvSpPr>
        <p:spPr>
          <a:xfrm>
            <a:off x="3786020" y="1548621"/>
            <a:ext cx="1573645" cy="415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333" b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Panels</a:t>
            </a:r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id="{9851D5E2-03C0-09BA-4DD6-7D217AF651E4}"/>
              </a:ext>
            </a:extLst>
          </p:cNvPr>
          <p:cNvSpPr txBox="1"/>
          <p:nvPr/>
        </p:nvSpPr>
        <p:spPr>
          <a:xfrm>
            <a:off x="3189705" y="1396222"/>
            <a:ext cx="902959" cy="658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400" b="1" i="1">
                <a:solidFill>
                  <a:srgbClr val="FFFFFF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9</a:t>
            </a:r>
          </a:p>
        </p:txBody>
      </p:sp>
      <p:sp>
        <p:nvSpPr>
          <p:cNvPr id="35" name="TextBox 35">
            <a:extLst>
              <a:ext uri="{FF2B5EF4-FFF2-40B4-BE49-F238E27FC236}">
                <a16:creationId xmlns:a16="http://schemas.microsoft.com/office/drawing/2014/main" id="{FA1FA860-CC97-9E57-B738-AFFACCBFC128}"/>
              </a:ext>
            </a:extLst>
          </p:cNvPr>
          <p:cNvSpPr txBox="1"/>
          <p:nvPr/>
        </p:nvSpPr>
        <p:spPr>
          <a:xfrm>
            <a:off x="9888105" y="1542271"/>
            <a:ext cx="1573645" cy="415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333" b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Speakers</a:t>
            </a: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CB704660-3511-D70A-49F5-34426778CB33}"/>
              </a:ext>
            </a:extLst>
          </p:cNvPr>
          <p:cNvSpPr txBox="1"/>
          <p:nvPr/>
        </p:nvSpPr>
        <p:spPr>
          <a:xfrm>
            <a:off x="8792068" y="1408922"/>
            <a:ext cx="1368937" cy="658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400" b="1" i="1">
                <a:solidFill>
                  <a:srgbClr val="FFFFFF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164</a:t>
            </a:r>
          </a:p>
        </p:txBody>
      </p:sp>
      <p:sp>
        <p:nvSpPr>
          <p:cNvPr id="37" name="TextBox 37">
            <a:extLst>
              <a:ext uri="{FF2B5EF4-FFF2-40B4-BE49-F238E27FC236}">
                <a16:creationId xmlns:a16="http://schemas.microsoft.com/office/drawing/2014/main" id="{F45247E6-41CC-5B7C-7F6C-5F845BF80BB5}"/>
              </a:ext>
            </a:extLst>
          </p:cNvPr>
          <p:cNvSpPr txBox="1"/>
          <p:nvPr/>
        </p:nvSpPr>
        <p:spPr>
          <a:xfrm>
            <a:off x="6002724" y="1408922"/>
            <a:ext cx="1181525" cy="658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400" b="1" i="1">
                <a:solidFill>
                  <a:srgbClr val="FFFFFF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803</a:t>
            </a:r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AD0CE2F0-0166-757A-98E5-7CCE88EA6721}"/>
              </a:ext>
            </a:extLst>
          </p:cNvPr>
          <p:cNvSpPr txBox="1"/>
          <p:nvPr/>
        </p:nvSpPr>
        <p:spPr>
          <a:xfrm>
            <a:off x="7009505" y="1542271"/>
            <a:ext cx="1712348" cy="415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333" b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Registered</a:t>
            </a:r>
          </a:p>
        </p:txBody>
      </p:sp>
      <p:sp>
        <p:nvSpPr>
          <p:cNvPr id="39" name="TextBox 39">
            <a:extLst>
              <a:ext uri="{FF2B5EF4-FFF2-40B4-BE49-F238E27FC236}">
                <a16:creationId xmlns:a16="http://schemas.microsoft.com/office/drawing/2014/main" id="{7A765A61-0F72-8B9E-1E5C-08D238652789}"/>
              </a:ext>
            </a:extLst>
          </p:cNvPr>
          <p:cNvSpPr txBox="1"/>
          <p:nvPr/>
        </p:nvSpPr>
        <p:spPr>
          <a:xfrm>
            <a:off x="1504525" y="2934068"/>
            <a:ext cx="1181525" cy="658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400" b="1" i="1">
                <a:solidFill>
                  <a:srgbClr val="46C3C5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63 </a:t>
            </a:r>
          </a:p>
        </p:txBody>
      </p:sp>
      <p:sp>
        <p:nvSpPr>
          <p:cNvPr id="40" name="TextBox 40">
            <a:extLst>
              <a:ext uri="{FF2B5EF4-FFF2-40B4-BE49-F238E27FC236}">
                <a16:creationId xmlns:a16="http://schemas.microsoft.com/office/drawing/2014/main" id="{77869F8E-9C49-B587-9305-4BEAFA69B478}"/>
              </a:ext>
            </a:extLst>
          </p:cNvPr>
          <p:cNvSpPr txBox="1"/>
          <p:nvPr/>
        </p:nvSpPr>
        <p:spPr>
          <a:xfrm>
            <a:off x="4477492" y="2940307"/>
            <a:ext cx="1181525" cy="658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400" b="1" i="1">
                <a:solidFill>
                  <a:srgbClr val="00A3E0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30</a:t>
            </a:r>
          </a:p>
        </p:txBody>
      </p:sp>
      <p:sp>
        <p:nvSpPr>
          <p:cNvPr id="41" name="TextBox 41">
            <a:extLst>
              <a:ext uri="{FF2B5EF4-FFF2-40B4-BE49-F238E27FC236}">
                <a16:creationId xmlns:a16="http://schemas.microsoft.com/office/drawing/2014/main" id="{72B68806-3A27-D51F-928B-09B03E14C036}"/>
              </a:ext>
            </a:extLst>
          </p:cNvPr>
          <p:cNvSpPr txBox="1"/>
          <p:nvPr/>
        </p:nvSpPr>
        <p:spPr>
          <a:xfrm>
            <a:off x="1524742" y="4302927"/>
            <a:ext cx="1181525" cy="658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400" b="1" i="1">
                <a:solidFill>
                  <a:srgbClr val="252F63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37</a:t>
            </a:r>
          </a:p>
        </p:txBody>
      </p:sp>
      <p:sp>
        <p:nvSpPr>
          <p:cNvPr id="42" name="TextBox 42">
            <a:extLst>
              <a:ext uri="{FF2B5EF4-FFF2-40B4-BE49-F238E27FC236}">
                <a16:creationId xmlns:a16="http://schemas.microsoft.com/office/drawing/2014/main" id="{A7570A22-5A1A-7112-F70B-9280662F3BBA}"/>
              </a:ext>
            </a:extLst>
          </p:cNvPr>
          <p:cNvSpPr txBox="1"/>
          <p:nvPr/>
        </p:nvSpPr>
        <p:spPr>
          <a:xfrm>
            <a:off x="4477492" y="4284976"/>
            <a:ext cx="1181525" cy="658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4400" b="1" i="1">
                <a:solidFill>
                  <a:srgbClr val="267385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26</a:t>
            </a:r>
          </a:p>
        </p:txBody>
      </p:sp>
      <p:sp>
        <p:nvSpPr>
          <p:cNvPr id="43" name="TextBox 43">
            <a:extLst>
              <a:ext uri="{FF2B5EF4-FFF2-40B4-BE49-F238E27FC236}">
                <a16:creationId xmlns:a16="http://schemas.microsoft.com/office/drawing/2014/main" id="{AEC17FAF-28C3-7E42-9EFC-C5621EFA8221}"/>
              </a:ext>
            </a:extLst>
          </p:cNvPr>
          <p:cNvSpPr txBox="1"/>
          <p:nvPr/>
        </p:nvSpPr>
        <p:spPr>
          <a:xfrm>
            <a:off x="1285843" y="5334603"/>
            <a:ext cx="4280705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39"/>
              </a:lnSpc>
            </a:pPr>
            <a:r>
              <a:rPr lang="en-US" sz="1533" b="1" i="1">
                <a:solidFill>
                  <a:srgbClr val="FFFFFF"/>
                </a:solidFill>
                <a:latin typeface="Aileron Bold Italics"/>
                <a:ea typeface="Aileron Bold Italics"/>
                <a:cs typeface="Aileron Bold Italics"/>
                <a:sym typeface="Aileron Bold Italics"/>
              </a:rPr>
              <a:t>Conference Attendees Over Time:</a:t>
            </a:r>
          </a:p>
        </p:txBody>
      </p:sp>
      <p:sp>
        <p:nvSpPr>
          <p:cNvPr id="44" name="TextBox 44">
            <a:extLst>
              <a:ext uri="{FF2B5EF4-FFF2-40B4-BE49-F238E27FC236}">
                <a16:creationId xmlns:a16="http://schemas.microsoft.com/office/drawing/2014/main" id="{800B0349-9D8A-7DB4-672F-4123F889B878}"/>
              </a:ext>
            </a:extLst>
          </p:cNvPr>
          <p:cNvSpPr txBox="1"/>
          <p:nvPr/>
        </p:nvSpPr>
        <p:spPr>
          <a:xfrm>
            <a:off x="7079720" y="2705357"/>
            <a:ext cx="4280705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9"/>
              </a:lnSpc>
            </a:pPr>
            <a:r>
              <a:rPr lang="en-US" sz="2199" b="1" i="1">
                <a:solidFill>
                  <a:srgbClr val="FFFFFF"/>
                </a:solidFill>
                <a:latin typeface="Aileron Bold Italics"/>
                <a:ea typeface="Aileron Bold Italics"/>
                <a:cs typeface="Aileron Bold Italics"/>
                <a:sym typeface="Aileron Bold Italics"/>
              </a:rPr>
              <a:t>Where our attendees are from:</a:t>
            </a:r>
          </a:p>
        </p:txBody>
      </p:sp>
    </p:spTree>
    <p:extLst>
      <p:ext uri="{BB962C8B-B14F-4D97-AF65-F5344CB8AC3E}">
        <p14:creationId xmlns:p14="http://schemas.microsoft.com/office/powerpoint/2010/main" val="213881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5E703-A900-D8C7-239C-8260B2DF3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89834D27-455E-D6FB-41D9-5D65BF7052D6}"/>
              </a:ext>
            </a:extLst>
          </p:cNvPr>
          <p:cNvSpPr/>
          <p:nvPr/>
        </p:nvSpPr>
        <p:spPr>
          <a:xfrm>
            <a:off x="295793" y="1088794"/>
            <a:ext cx="2412997" cy="1853237"/>
          </a:xfrm>
          <a:prstGeom prst="rect">
            <a:avLst/>
          </a:prstGeom>
          <a:solidFill>
            <a:srgbClr val="267385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3F1721AB-87D7-A200-E138-CBA4D0A37F9B}"/>
              </a:ext>
            </a:extLst>
          </p:cNvPr>
          <p:cNvSpPr/>
          <p:nvPr/>
        </p:nvSpPr>
        <p:spPr>
          <a:xfrm>
            <a:off x="295793" y="4913326"/>
            <a:ext cx="2412997" cy="1854353"/>
          </a:xfrm>
          <a:prstGeom prst="rect">
            <a:avLst/>
          </a:prstGeom>
          <a:solidFill>
            <a:srgbClr val="7CD4D2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A5F9F632-72E3-9A22-46E8-331F108E9A83}"/>
              </a:ext>
            </a:extLst>
          </p:cNvPr>
          <p:cNvSpPr/>
          <p:nvPr/>
        </p:nvSpPr>
        <p:spPr>
          <a:xfrm>
            <a:off x="295793" y="3001566"/>
            <a:ext cx="2428973" cy="1844754"/>
          </a:xfrm>
          <a:prstGeom prst="rect">
            <a:avLst/>
          </a:prstGeom>
          <a:solidFill>
            <a:srgbClr val="37C9EF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FA6CF2B1-4343-6465-43C0-E41837DAE526}"/>
              </a:ext>
            </a:extLst>
          </p:cNvPr>
          <p:cNvSpPr/>
          <p:nvPr/>
        </p:nvSpPr>
        <p:spPr>
          <a:xfrm>
            <a:off x="8345724" y="5127533"/>
            <a:ext cx="3829736" cy="1640145"/>
          </a:xfrm>
          <a:prstGeom prst="rect">
            <a:avLst/>
          </a:prstGeom>
          <a:solidFill>
            <a:srgbClr val="191919">
              <a:alpha val="2745"/>
            </a:srgbClr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90704C03-1B95-AE70-7D56-386C3FDEDCC7}"/>
              </a:ext>
            </a:extLst>
          </p:cNvPr>
          <p:cNvSpPr/>
          <p:nvPr/>
        </p:nvSpPr>
        <p:spPr>
          <a:xfrm>
            <a:off x="8345724" y="1088794"/>
            <a:ext cx="4020368" cy="3946857"/>
          </a:xfrm>
          <a:prstGeom prst="rect">
            <a:avLst/>
          </a:prstGeom>
          <a:solidFill>
            <a:srgbClr val="191919">
              <a:alpha val="2745"/>
            </a:srgbClr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B634086F-2013-B93F-12E9-60BA8850F577}"/>
              </a:ext>
            </a:extLst>
          </p:cNvPr>
          <p:cNvSpPr/>
          <p:nvPr/>
        </p:nvSpPr>
        <p:spPr>
          <a:xfrm>
            <a:off x="2918341" y="3849743"/>
            <a:ext cx="5277205" cy="2127167"/>
          </a:xfrm>
          <a:prstGeom prst="rect">
            <a:avLst/>
          </a:prstGeom>
          <a:solidFill>
            <a:srgbClr val="191919">
              <a:alpha val="2745"/>
            </a:srgbClr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3260CC65-F5E0-D1D7-FC92-FABD567004AE}"/>
              </a:ext>
            </a:extLst>
          </p:cNvPr>
          <p:cNvSpPr/>
          <p:nvPr/>
        </p:nvSpPr>
        <p:spPr>
          <a:xfrm>
            <a:off x="2918341" y="1088794"/>
            <a:ext cx="2638602" cy="2692873"/>
          </a:xfrm>
          <a:prstGeom prst="rect">
            <a:avLst/>
          </a:prstGeom>
          <a:solidFill>
            <a:srgbClr val="191919">
              <a:alpha val="2745"/>
            </a:srgbClr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FBB40175-C863-8E8C-30C5-E46A43F47173}"/>
              </a:ext>
            </a:extLst>
          </p:cNvPr>
          <p:cNvSpPr/>
          <p:nvPr/>
        </p:nvSpPr>
        <p:spPr>
          <a:xfrm>
            <a:off x="2102161" y="3413614"/>
            <a:ext cx="503312" cy="510329"/>
          </a:xfrm>
          <a:custGeom>
            <a:avLst/>
            <a:gdLst/>
            <a:ahLst/>
            <a:cxnLst/>
            <a:rect l="l" t="t" r="r" b="b"/>
            <a:pathLst>
              <a:path w="754968" h="765494">
                <a:moveTo>
                  <a:pt x="0" y="0"/>
                </a:moveTo>
                <a:lnTo>
                  <a:pt x="754969" y="0"/>
                </a:lnTo>
                <a:lnTo>
                  <a:pt x="754969" y="765494"/>
                </a:lnTo>
                <a:lnTo>
                  <a:pt x="0" y="7654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71D3C0BD-795A-DB80-1BA0-E1654E05B018}"/>
              </a:ext>
            </a:extLst>
          </p:cNvPr>
          <p:cNvSpPr txBox="1"/>
          <p:nvPr/>
        </p:nvSpPr>
        <p:spPr>
          <a:xfrm>
            <a:off x="2891034" y="1681259"/>
            <a:ext cx="2699384" cy="1900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31"/>
              </a:lnSpc>
            </a:pPr>
            <a:endParaRPr sz="1200" dirty="0"/>
          </a:p>
          <a:p>
            <a:pPr>
              <a:lnSpc>
                <a:spcPts val="2531"/>
              </a:lnSpc>
            </a:pPr>
            <a:r>
              <a:rPr lang="en-US" sz="1687" b="1" dirty="0">
                <a:solidFill>
                  <a:srgbClr val="13538A"/>
                </a:solidFill>
                <a:latin typeface="Aileron Bold"/>
                <a:ea typeface="Aileron Bold"/>
                <a:cs typeface="Aileron Bold"/>
                <a:sym typeface="Aileron Bold"/>
              </a:rPr>
              <a:t>General Fund:       $73.5M</a:t>
            </a:r>
          </a:p>
          <a:p>
            <a:pPr>
              <a:lnSpc>
                <a:spcPts val="2531"/>
              </a:lnSpc>
            </a:pPr>
            <a:r>
              <a:rPr lang="en-US" sz="1687" b="1" dirty="0">
                <a:solidFill>
                  <a:schemeClr val="accent3">
                    <a:lumMod val="75000"/>
                  </a:schemeClr>
                </a:solidFill>
                <a:latin typeface="Aileron Bold"/>
                <a:ea typeface="Aileron Bold"/>
                <a:cs typeface="Aileron Bold"/>
                <a:sym typeface="Aileron Bold"/>
              </a:rPr>
              <a:t>Proposition 4</a:t>
            </a:r>
            <a:r>
              <a:rPr lang="en-US" sz="1687" b="1" dirty="0">
                <a:solidFill>
                  <a:srgbClr val="13538A"/>
                </a:solidFill>
                <a:latin typeface="Aileron Bold"/>
                <a:ea typeface="Aileron Bold"/>
                <a:cs typeface="Aileron Bold"/>
                <a:sym typeface="Aileron Bold"/>
              </a:rPr>
              <a:t>:   $386.25 M        </a:t>
            </a:r>
          </a:p>
          <a:p>
            <a:pPr>
              <a:lnSpc>
                <a:spcPts val="2531"/>
              </a:lnSpc>
            </a:pPr>
            <a:r>
              <a:rPr lang="en-US" sz="1687" b="1" dirty="0">
                <a:solidFill>
                  <a:srgbClr val="13538A"/>
                </a:solidFill>
                <a:latin typeface="Aileron Bold"/>
                <a:ea typeface="Aileron Bold"/>
                <a:cs typeface="Aileron Bold"/>
                <a:sym typeface="Aileron Bold"/>
              </a:rPr>
              <a:t>                                      </a:t>
            </a:r>
          </a:p>
          <a:p>
            <a:pPr>
              <a:lnSpc>
                <a:spcPts val="2531"/>
              </a:lnSpc>
            </a:pPr>
            <a:r>
              <a:rPr lang="en-US" sz="1687" b="1" dirty="0">
                <a:solidFill>
                  <a:srgbClr val="13538A"/>
                </a:solidFill>
                <a:latin typeface="Aileron Bold"/>
                <a:ea typeface="Aileron Bold"/>
                <a:cs typeface="Aileron Bold"/>
                <a:sym typeface="Aileron Bold"/>
              </a:rPr>
              <a:t>  </a:t>
            </a:r>
          </a:p>
          <a:p>
            <a:pPr>
              <a:lnSpc>
                <a:spcPts val="2531"/>
              </a:lnSpc>
            </a:pPr>
            <a:endParaRPr lang="en-US" sz="1687" b="1" dirty="0">
              <a:solidFill>
                <a:srgbClr val="13538A"/>
              </a:solidFill>
              <a:latin typeface="Aileron Bold"/>
              <a:ea typeface="Aileron Bold"/>
              <a:cs typeface="Aileron Bold"/>
              <a:sym typeface="Aileron Bold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0A0453DF-1074-4ED0-B443-5B4CE00650D9}"/>
              </a:ext>
            </a:extLst>
          </p:cNvPr>
          <p:cNvSpPr/>
          <p:nvPr/>
        </p:nvSpPr>
        <p:spPr>
          <a:xfrm>
            <a:off x="11072816" y="1359339"/>
            <a:ext cx="879469" cy="1121843"/>
          </a:xfrm>
          <a:custGeom>
            <a:avLst/>
            <a:gdLst/>
            <a:ahLst/>
            <a:cxnLst/>
            <a:rect l="l" t="t" r="r" b="b"/>
            <a:pathLst>
              <a:path w="1319204" h="1682764">
                <a:moveTo>
                  <a:pt x="0" y="0"/>
                </a:moveTo>
                <a:lnTo>
                  <a:pt x="1319204" y="0"/>
                </a:lnTo>
                <a:lnTo>
                  <a:pt x="1319204" y="1682764"/>
                </a:lnTo>
                <a:lnTo>
                  <a:pt x="0" y="16827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82BDD1E4-60E6-ADAE-A97F-AA499E115065}"/>
              </a:ext>
            </a:extLst>
          </p:cNvPr>
          <p:cNvSpPr/>
          <p:nvPr/>
        </p:nvSpPr>
        <p:spPr>
          <a:xfrm>
            <a:off x="8402874" y="3020189"/>
            <a:ext cx="3715436" cy="1954944"/>
          </a:xfrm>
          <a:custGeom>
            <a:avLst/>
            <a:gdLst/>
            <a:ahLst/>
            <a:cxnLst/>
            <a:rect l="l" t="t" r="r" b="b"/>
            <a:pathLst>
              <a:path w="5573154" h="2932416">
                <a:moveTo>
                  <a:pt x="0" y="0"/>
                </a:moveTo>
                <a:lnTo>
                  <a:pt x="5573154" y="0"/>
                </a:lnTo>
                <a:lnTo>
                  <a:pt x="5573154" y="2932415"/>
                </a:lnTo>
                <a:lnTo>
                  <a:pt x="0" y="2932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48" r="-648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E93F685A-48DA-7EA1-9101-3E2A72C942B7}"/>
              </a:ext>
            </a:extLst>
          </p:cNvPr>
          <p:cNvSpPr/>
          <p:nvPr/>
        </p:nvSpPr>
        <p:spPr>
          <a:xfrm>
            <a:off x="7063898" y="3899714"/>
            <a:ext cx="608837" cy="455105"/>
          </a:xfrm>
          <a:custGeom>
            <a:avLst/>
            <a:gdLst/>
            <a:ahLst/>
            <a:cxnLst/>
            <a:rect l="l" t="t" r="r" b="b"/>
            <a:pathLst>
              <a:path w="913255" h="682658">
                <a:moveTo>
                  <a:pt x="0" y="0"/>
                </a:moveTo>
                <a:lnTo>
                  <a:pt x="913255" y="0"/>
                </a:lnTo>
                <a:lnTo>
                  <a:pt x="913255" y="682658"/>
                </a:lnTo>
                <a:lnTo>
                  <a:pt x="0" y="6826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9A6633E7-3A3C-2F6D-A676-D14BC6C90AD2}"/>
              </a:ext>
            </a:extLst>
          </p:cNvPr>
          <p:cNvSpPr/>
          <p:nvPr/>
        </p:nvSpPr>
        <p:spPr>
          <a:xfrm>
            <a:off x="2918341" y="6059460"/>
            <a:ext cx="5277205" cy="708219"/>
          </a:xfrm>
          <a:prstGeom prst="rect">
            <a:avLst/>
          </a:prstGeom>
          <a:solidFill>
            <a:srgbClr val="191919">
              <a:alpha val="2745"/>
            </a:srgbClr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96A6B59A-F7B4-E3C2-CA55-85BF7DE2B0A2}"/>
              </a:ext>
            </a:extLst>
          </p:cNvPr>
          <p:cNvSpPr/>
          <p:nvPr/>
        </p:nvSpPr>
        <p:spPr>
          <a:xfrm>
            <a:off x="7199289" y="6091210"/>
            <a:ext cx="668429" cy="699926"/>
          </a:xfrm>
          <a:custGeom>
            <a:avLst/>
            <a:gdLst/>
            <a:ahLst/>
            <a:cxnLst/>
            <a:rect l="l" t="t" r="r" b="b"/>
            <a:pathLst>
              <a:path w="1002644" h="1049889">
                <a:moveTo>
                  <a:pt x="0" y="0"/>
                </a:moveTo>
                <a:lnTo>
                  <a:pt x="1002645" y="0"/>
                </a:lnTo>
                <a:lnTo>
                  <a:pt x="1002645" y="1049889"/>
                </a:lnTo>
                <a:lnTo>
                  <a:pt x="0" y="10498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6" name="AutoShape 16">
            <a:extLst>
              <a:ext uri="{FF2B5EF4-FFF2-40B4-BE49-F238E27FC236}">
                <a16:creationId xmlns:a16="http://schemas.microsoft.com/office/drawing/2014/main" id="{3AFD5BD5-1E96-7E66-1AA8-D417777F77CD}"/>
              </a:ext>
            </a:extLst>
          </p:cNvPr>
          <p:cNvSpPr/>
          <p:nvPr/>
        </p:nvSpPr>
        <p:spPr>
          <a:xfrm>
            <a:off x="5684762" y="1096032"/>
            <a:ext cx="2510783" cy="2678398"/>
          </a:xfrm>
          <a:prstGeom prst="rect">
            <a:avLst/>
          </a:prstGeom>
          <a:solidFill>
            <a:srgbClr val="191919">
              <a:alpha val="2745"/>
            </a:srgbClr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3B9052C5-EFA4-2E91-38E3-BF07AA0CDB6C}"/>
              </a:ext>
            </a:extLst>
          </p:cNvPr>
          <p:cNvSpPr/>
          <p:nvPr/>
        </p:nvSpPr>
        <p:spPr>
          <a:xfrm>
            <a:off x="6364056" y="1553612"/>
            <a:ext cx="1145307" cy="418806"/>
          </a:xfrm>
          <a:custGeom>
            <a:avLst/>
            <a:gdLst/>
            <a:ahLst/>
            <a:cxnLst/>
            <a:rect l="l" t="t" r="r" b="b"/>
            <a:pathLst>
              <a:path w="1717960" h="628209">
                <a:moveTo>
                  <a:pt x="0" y="0"/>
                </a:moveTo>
                <a:lnTo>
                  <a:pt x="1717960" y="0"/>
                </a:lnTo>
                <a:lnTo>
                  <a:pt x="1717960" y="628209"/>
                </a:lnTo>
                <a:lnTo>
                  <a:pt x="0" y="62820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8" name="AutoShape 18">
            <a:extLst>
              <a:ext uri="{FF2B5EF4-FFF2-40B4-BE49-F238E27FC236}">
                <a16:creationId xmlns:a16="http://schemas.microsoft.com/office/drawing/2014/main" id="{D98E3860-C02E-3130-B6AD-1A9CB27AB069}"/>
              </a:ext>
            </a:extLst>
          </p:cNvPr>
          <p:cNvSpPr/>
          <p:nvPr/>
        </p:nvSpPr>
        <p:spPr>
          <a:xfrm>
            <a:off x="4357424" y="2643703"/>
            <a:ext cx="1199519" cy="0"/>
          </a:xfrm>
          <a:prstGeom prst="line">
            <a:avLst/>
          </a:prstGeom>
          <a:ln w="38100" cap="flat">
            <a:solidFill>
              <a:srgbClr val="0D416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77BB96C7-31DC-3598-0EE5-3617883CC29F}"/>
              </a:ext>
            </a:extLst>
          </p:cNvPr>
          <p:cNvSpPr/>
          <p:nvPr/>
        </p:nvSpPr>
        <p:spPr>
          <a:xfrm>
            <a:off x="4403895" y="2186225"/>
            <a:ext cx="137160" cy="137160"/>
          </a:xfrm>
          <a:custGeom>
            <a:avLst/>
            <a:gdLst/>
            <a:ahLst/>
            <a:cxnLst/>
            <a:rect l="l" t="t" r="r" b="b"/>
            <a:pathLst>
              <a:path w="205740" h="205740">
                <a:moveTo>
                  <a:pt x="0" y="0"/>
                </a:moveTo>
                <a:lnTo>
                  <a:pt x="205739" y="0"/>
                </a:lnTo>
                <a:lnTo>
                  <a:pt x="205739" y="205740"/>
                </a:lnTo>
                <a:lnTo>
                  <a:pt x="0" y="20574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A528D66B-2C3A-CE3C-B18E-F6AB15785E50}"/>
              </a:ext>
            </a:extLst>
          </p:cNvPr>
          <p:cNvSpPr/>
          <p:nvPr/>
        </p:nvSpPr>
        <p:spPr>
          <a:xfrm>
            <a:off x="302992" y="223222"/>
            <a:ext cx="2879477" cy="573473"/>
          </a:xfrm>
          <a:custGeom>
            <a:avLst/>
            <a:gdLst/>
            <a:ahLst/>
            <a:cxnLst/>
            <a:rect l="l" t="t" r="r" b="b"/>
            <a:pathLst>
              <a:path w="4319216" h="860209">
                <a:moveTo>
                  <a:pt x="0" y="0"/>
                </a:moveTo>
                <a:lnTo>
                  <a:pt x="4319216" y="0"/>
                </a:lnTo>
                <a:lnTo>
                  <a:pt x="4319216" y="860208"/>
                </a:lnTo>
                <a:lnTo>
                  <a:pt x="0" y="86020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22A29FF6-6107-E2D4-9081-EF475DDA7C37}"/>
              </a:ext>
            </a:extLst>
          </p:cNvPr>
          <p:cNvSpPr/>
          <p:nvPr/>
        </p:nvSpPr>
        <p:spPr>
          <a:xfrm>
            <a:off x="788927" y="5563869"/>
            <a:ext cx="1305980" cy="1305980"/>
          </a:xfrm>
          <a:custGeom>
            <a:avLst/>
            <a:gdLst/>
            <a:ahLst/>
            <a:cxnLst/>
            <a:rect l="l" t="t" r="r" b="b"/>
            <a:pathLst>
              <a:path w="1958970" h="1958970">
                <a:moveTo>
                  <a:pt x="0" y="0"/>
                </a:moveTo>
                <a:lnTo>
                  <a:pt x="1958971" y="0"/>
                </a:lnTo>
                <a:lnTo>
                  <a:pt x="1958971" y="1958970"/>
                </a:lnTo>
                <a:lnTo>
                  <a:pt x="0" y="195897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36EED7AD-7923-F342-09C9-54673EE80E13}"/>
              </a:ext>
            </a:extLst>
          </p:cNvPr>
          <p:cNvSpPr txBox="1"/>
          <p:nvPr/>
        </p:nvSpPr>
        <p:spPr>
          <a:xfrm>
            <a:off x="9296702" y="5216063"/>
            <a:ext cx="2118413" cy="248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9"/>
              </a:lnSpc>
            </a:pPr>
            <a:r>
              <a:rPr lang="en-US" sz="1666" b="1" i="1">
                <a:solidFill>
                  <a:srgbClr val="267385"/>
                </a:solidFill>
                <a:latin typeface="Aileron Bold Italics"/>
                <a:ea typeface="Aileron Bold Italics"/>
                <a:cs typeface="Aileron Bold Italics"/>
                <a:sym typeface="Aileron Bold Italics"/>
              </a:rPr>
              <a:t>YTD Budget: 9/30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7FFBF371-A072-D312-17D8-72C3EC836E05}"/>
              </a:ext>
            </a:extLst>
          </p:cNvPr>
          <p:cNvSpPr txBox="1"/>
          <p:nvPr/>
        </p:nvSpPr>
        <p:spPr>
          <a:xfrm>
            <a:off x="2891034" y="1284803"/>
            <a:ext cx="2699384" cy="655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9"/>
              </a:lnSpc>
            </a:pPr>
            <a:r>
              <a:rPr lang="en-US" sz="2133" b="1">
                <a:solidFill>
                  <a:srgbClr val="13538A"/>
                </a:solidFill>
                <a:latin typeface="Aileron Bold"/>
                <a:ea typeface="Aileron Bold"/>
                <a:cs typeface="Aileron Bold"/>
                <a:sym typeface="Aileron Bold"/>
              </a:rPr>
              <a:t>Advocacy Efforts:</a:t>
            </a:r>
          </a:p>
          <a:p>
            <a:pPr algn="ctr">
              <a:lnSpc>
                <a:spcPts val="2559"/>
              </a:lnSpc>
            </a:pPr>
            <a:r>
              <a:rPr lang="en-US" sz="2133" b="1">
                <a:solidFill>
                  <a:srgbClr val="13538A"/>
                </a:solidFill>
                <a:latin typeface="Aileron Bold"/>
                <a:ea typeface="Aileron Bold"/>
                <a:cs typeface="Aileron Bold"/>
                <a:sym typeface="Aileron Bold"/>
              </a:rPr>
              <a:t>Funding</a:t>
            </a: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A73AC369-1964-E99B-9D7B-26F09A7FEBA7}"/>
              </a:ext>
            </a:extLst>
          </p:cNvPr>
          <p:cNvSpPr txBox="1"/>
          <p:nvPr/>
        </p:nvSpPr>
        <p:spPr>
          <a:xfrm>
            <a:off x="372337" y="1466136"/>
            <a:ext cx="2328197" cy="1409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99"/>
              </a:lnSpc>
            </a:pPr>
            <a:r>
              <a:rPr lang="en-US" sz="1866" b="1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Members: 221</a:t>
            </a:r>
          </a:p>
          <a:p>
            <a:pPr algn="just">
              <a:lnSpc>
                <a:spcPts val="2799"/>
              </a:lnSpc>
            </a:pPr>
            <a:r>
              <a:rPr lang="en-US" sz="1866" b="1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New Members: 9</a:t>
            </a:r>
          </a:p>
          <a:p>
            <a:pPr algn="just">
              <a:lnSpc>
                <a:spcPts val="2799"/>
              </a:lnSpc>
            </a:pPr>
            <a:r>
              <a:rPr lang="en-US" sz="1866" b="1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Non-renewals: 22</a:t>
            </a:r>
          </a:p>
          <a:p>
            <a:pPr algn="just">
              <a:lnSpc>
                <a:spcPts val="2799"/>
              </a:lnSpc>
            </a:pPr>
            <a:r>
              <a:rPr lang="en-US" sz="1866" b="1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Renewal Rate:  94%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4AA0BB23-958D-C085-38BA-0B09D21850E1}"/>
              </a:ext>
            </a:extLst>
          </p:cNvPr>
          <p:cNvSpPr txBox="1"/>
          <p:nvPr/>
        </p:nvSpPr>
        <p:spPr>
          <a:xfrm>
            <a:off x="571342" y="3058236"/>
            <a:ext cx="1703051" cy="332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866" b="1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Organizational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427E1EEC-937F-AC8D-1D76-43CF7A4F6A42}"/>
              </a:ext>
            </a:extLst>
          </p:cNvPr>
          <p:cNvSpPr txBox="1"/>
          <p:nvPr/>
        </p:nvSpPr>
        <p:spPr>
          <a:xfrm>
            <a:off x="9151926" y="1160590"/>
            <a:ext cx="2118413" cy="322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9"/>
              </a:lnSpc>
            </a:pPr>
            <a:r>
              <a:rPr lang="en-US" sz="2133" b="1" i="1">
                <a:solidFill>
                  <a:srgbClr val="267385"/>
                </a:solidFill>
                <a:latin typeface="Aileron Bold Italics"/>
                <a:ea typeface="Aileron Bold Italics"/>
                <a:cs typeface="Aileron Bold Italics"/>
                <a:sym typeface="Aileron Bold Italics"/>
              </a:rPr>
              <a:t>Outreach</a:t>
            </a:r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86B15C15-8F74-848B-DE81-1CF9362D6BFF}"/>
              </a:ext>
            </a:extLst>
          </p:cNvPr>
          <p:cNvSpPr txBox="1"/>
          <p:nvPr/>
        </p:nvSpPr>
        <p:spPr>
          <a:xfrm>
            <a:off x="2478742" y="3965341"/>
            <a:ext cx="5277205" cy="322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9"/>
              </a:lnSpc>
            </a:pPr>
            <a:r>
              <a:rPr lang="en-US" sz="2133" b="1" i="1">
                <a:solidFill>
                  <a:srgbClr val="00A3E0"/>
                </a:solidFill>
                <a:latin typeface="Aileron Bold Italics"/>
                <a:ea typeface="Aileron Bold Italics"/>
                <a:cs typeface="Aileron Bold Italics"/>
                <a:sym typeface="Aileron Bold Italics"/>
              </a:rPr>
              <a:t>Member Engagement</a:t>
            </a:r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347DD40C-CAA9-3ED2-C5AF-8396B097B510}"/>
              </a:ext>
            </a:extLst>
          </p:cNvPr>
          <p:cNvSpPr txBox="1"/>
          <p:nvPr/>
        </p:nvSpPr>
        <p:spPr>
          <a:xfrm>
            <a:off x="416199" y="3563188"/>
            <a:ext cx="1971401" cy="691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1866" b="1" dirty="0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WRCA Staff: 3</a:t>
            </a:r>
          </a:p>
          <a:p>
            <a:pPr>
              <a:lnSpc>
                <a:spcPts val="2799"/>
              </a:lnSpc>
            </a:pPr>
            <a:r>
              <a:rPr lang="en-US" sz="1866" b="1" dirty="0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Contractors:  6</a:t>
            </a:r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DD1B5B52-FE9D-D925-A281-45D0AAA294FA}"/>
              </a:ext>
            </a:extLst>
          </p:cNvPr>
          <p:cNvSpPr txBox="1"/>
          <p:nvPr/>
        </p:nvSpPr>
        <p:spPr>
          <a:xfrm>
            <a:off x="3720831" y="2661972"/>
            <a:ext cx="2085566" cy="1596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3"/>
              </a:lnSpc>
            </a:pPr>
            <a:r>
              <a:rPr lang="en-US" sz="3115" b="1" dirty="0">
                <a:solidFill>
                  <a:srgbClr val="13538A"/>
                </a:solidFill>
                <a:latin typeface="Aileron Bold"/>
                <a:ea typeface="Aileron Bold"/>
                <a:cs typeface="Aileron Bold"/>
                <a:sym typeface="Aileron Bold"/>
              </a:rPr>
              <a:t>~$460M*</a:t>
            </a:r>
          </a:p>
          <a:p>
            <a:pPr>
              <a:lnSpc>
                <a:spcPts val="2676"/>
              </a:lnSpc>
            </a:pPr>
            <a:r>
              <a:rPr lang="en-US" sz="1784" b="1" dirty="0">
                <a:solidFill>
                  <a:srgbClr val="13538A"/>
                </a:solidFill>
                <a:latin typeface="Aileron Bold"/>
                <a:ea typeface="Aileron Bold"/>
                <a:cs typeface="Aileron Bold"/>
                <a:sym typeface="Aileron Bold"/>
              </a:rPr>
              <a:t>                                      </a:t>
            </a:r>
          </a:p>
          <a:p>
            <a:pPr>
              <a:lnSpc>
                <a:spcPts val="2676"/>
              </a:lnSpc>
            </a:pPr>
            <a:r>
              <a:rPr lang="en-US" sz="1784" b="1" dirty="0">
                <a:solidFill>
                  <a:srgbClr val="13538A"/>
                </a:solidFill>
                <a:latin typeface="Aileron Bold"/>
                <a:ea typeface="Aileron Bold"/>
                <a:cs typeface="Aileron Bold"/>
                <a:sym typeface="Aileron Bold"/>
              </a:rPr>
              <a:t>  </a:t>
            </a:r>
          </a:p>
          <a:p>
            <a:pPr>
              <a:lnSpc>
                <a:spcPts val="2533"/>
              </a:lnSpc>
            </a:pPr>
            <a:endParaRPr lang="en-US" sz="1784" b="1" dirty="0">
              <a:solidFill>
                <a:srgbClr val="13538A"/>
              </a:solidFill>
              <a:latin typeface="Aileron Bold"/>
              <a:ea typeface="Aileron Bold"/>
              <a:cs typeface="Aileron Bold"/>
              <a:sym typeface="Aileron Bold"/>
            </a:endParaRP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BF5D55B6-2E37-74F2-BC6C-555502D5D272}"/>
              </a:ext>
            </a:extLst>
          </p:cNvPr>
          <p:cNvSpPr txBox="1"/>
          <p:nvPr/>
        </p:nvSpPr>
        <p:spPr>
          <a:xfrm>
            <a:off x="6209684" y="1133322"/>
            <a:ext cx="1589218" cy="380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3"/>
              </a:lnSpc>
            </a:pPr>
            <a:r>
              <a:rPr lang="en-US" sz="2135" b="1">
                <a:solidFill>
                  <a:srgbClr val="13538A"/>
                </a:solidFill>
                <a:latin typeface="Aileron Bold"/>
                <a:ea typeface="Aileron Bold"/>
                <a:cs typeface="Aileron Bold"/>
                <a:sym typeface="Aileron Bold"/>
              </a:rPr>
              <a:t>Regulatory</a:t>
            </a:r>
          </a:p>
        </p:txBody>
      </p:sp>
      <p:sp>
        <p:nvSpPr>
          <p:cNvPr id="31" name="TextBox 31">
            <a:extLst>
              <a:ext uri="{FF2B5EF4-FFF2-40B4-BE49-F238E27FC236}">
                <a16:creationId xmlns:a16="http://schemas.microsoft.com/office/drawing/2014/main" id="{45A574C4-1349-1A11-FE63-C95F0A42179A}"/>
              </a:ext>
            </a:extLst>
          </p:cNvPr>
          <p:cNvSpPr txBox="1"/>
          <p:nvPr/>
        </p:nvSpPr>
        <p:spPr>
          <a:xfrm>
            <a:off x="8447325" y="1589215"/>
            <a:ext cx="2823015" cy="1579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99"/>
              </a:lnSpc>
            </a:pPr>
            <a:r>
              <a:rPr lang="en-US" sz="1666" b="1">
                <a:solidFill>
                  <a:srgbClr val="267385"/>
                </a:solidFill>
                <a:latin typeface="Aileron Bold"/>
                <a:ea typeface="Aileron Bold"/>
                <a:cs typeface="Aileron Bold"/>
                <a:sym typeface="Aileron Bold"/>
              </a:rPr>
              <a:t>Newsletters: 10</a:t>
            </a:r>
          </a:p>
          <a:p>
            <a:pPr>
              <a:lnSpc>
                <a:spcPts val="2499"/>
              </a:lnSpc>
            </a:pPr>
            <a:r>
              <a:rPr lang="en-US" sz="1666" b="1">
                <a:solidFill>
                  <a:srgbClr val="267385"/>
                </a:solidFill>
                <a:latin typeface="Aileron Bold"/>
                <a:ea typeface="Aileron Bold"/>
                <a:cs typeface="Aileron Bold"/>
                <a:sym typeface="Aileron Bold"/>
              </a:rPr>
              <a:t>Subscribers: 2,309</a:t>
            </a:r>
          </a:p>
          <a:p>
            <a:pPr>
              <a:lnSpc>
                <a:spcPts val="2499"/>
              </a:lnSpc>
            </a:pPr>
            <a:r>
              <a:rPr lang="en-US" sz="1666" b="1">
                <a:solidFill>
                  <a:srgbClr val="267385"/>
                </a:solidFill>
                <a:latin typeface="Aileron Bold"/>
                <a:ea typeface="Aileron Bold"/>
                <a:cs typeface="Aileron Bold"/>
                <a:sym typeface="Aileron Bold"/>
              </a:rPr>
              <a:t>Average Open Rate: 21% </a:t>
            </a:r>
          </a:p>
          <a:p>
            <a:pPr>
              <a:lnSpc>
                <a:spcPts val="2499"/>
              </a:lnSpc>
            </a:pPr>
            <a:endParaRPr lang="en-US" sz="1666" b="1">
              <a:solidFill>
                <a:srgbClr val="267385"/>
              </a:solidFill>
              <a:latin typeface="Aileron Bold"/>
              <a:ea typeface="Aileron Bold"/>
              <a:cs typeface="Aileron Bold"/>
              <a:sym typeface="Aileron Bold"/>
            </a:endParaRPr>
          </a:p>
          <a:p>
            <a:pPr>
              <a:lnSpc>
                <a:spcPts val="2499"/>
              </a:lnSpc>
            </a:pPr>
            <a:endParaRPr lang="en-US" sz="1666" b="1">
              <a:solidFill>
                <a:srgbClr val="267385"/>
              </a:solidFill>
              <a:latin typeface="Aileron Bold"/>
              <a:ea typeface="Aileron Bold"/>
              <a:cs typeface="Aileron Bold"/>
              <a:sym typeface="Aileron Bold"/>
            </a:endParaRPr>
          </a:p>
        </p:txBody>
      </p:sp>
      <p:sp>
        <p:nvSpPr>
          <p:cNvPr id="32" name="TextBox 32">
            <a:extLst>
              <a:ext uri="{FF2B5EF4-FFF2-40B4-BE49-F238E27FC236}">
                <a16:creationId xmlns:a16="http://schemas.microsoft.com/office/drawing/2014/main" id="{1C2003DF-D356-AEB0-DBEF-E0FA6A6DBBD7}"/>
              </a:ext>
            </a:extLst>
          </p:cNvPr>
          <p:cNvSpPr txBox="1"/>
          <p:nvPr/>
        </p:nvSpPr>
        <p:spPr>
          <a:xfrm>
            <a:off x="9081749" y="2734866"/>
            <a:ext cx="2118413" cy="248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9"/>
              </a:lnSpc>
            </a:pPr>
            <a:r>
              <a:rPr lang="en-US" sz="1666" b="1" i="1">
                <a:solidFill>
                  <a:srgbClr val="267385"/>
                </a:solidFill>
                <a:latin typeface="Aileron Bold Italics"/>
                <a:ea typeface="Aileron Bold Italics"/>
                <a:cs typeface="Aileron Bold Italics"/>
                <a:sym typeface="Aileron Bold Italics"/>
              </a:rPr>
              <a:t>Most Popular Topic:</a:t>
            </a:r>
          </a:p>
        </p:txBody>
      </p:sp>
      <p:sp>
        <p:nvSpPr>
          <p:cNvPr id="33" name="TextBox 33">
            <a:extLst>
              <a:ext uri="{FF2B5EF4-FFF2-40B4-BE49-F238E27FC236}">
                <a16:creationId xmlns:a16="http://schemas.microsoft.com/office/drawing/2014/main" id="{0D2CA668-29B2-76CB-93D4-4B3D20BC7A4F}"/>
              </a:ext>
            </a:extLst>
          </p:cNvPr>
          <p:cNvSpPr txBox="1"/>
          <p:nvPr/>
        </p:nvSpPr>
        <p:spPr>
          <a:xfrm>
            <a:off x="3025903" y="6419659"/>
            <a:ext cx="3550436" cy="1258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00"/>
              </a:lnSpc>
            </a:pPr>
            <a:r>
              <a:rPr lang="en-US" sz="1667" b="1">
                <a:solidFill>
                  <a:srgbClr val="252F63"/>
                </a:solidFill>
                <a:latin typeface="Aileron Bold"/>
                <a:ea typeface="Aileron Bold"/>
                <a:cs typeface="Aileron Bold"/>
                <a:sym typeface="Aileron Bold"/>
              </a:rPr>
              <a:t>CalVal: Leveraged to $300,000</a:t>
            </a:r>
          </a:p>
          <a:p>
            <a:pPr>
              <a:lnSpc>
                <a:spcPts val="2500"/>
              </a:lnSpc>
            </a:pPr>
            <a:endParaRPr lang="en-US" sz="1667" b="1">
              <a:solidFill>
                <a:srgbClr val="252F63"/>
              </a:solidFill>
              <a:latin typeface="Aileron Bold"/>
              <a:ea typeface="Aileron Bold"/>
              <a:cs typeface="Aileron Bold"/>
              <a:sym typeface="Aileron Bold"/>
            </a:endParaRPr>
          </a:p>
          <a:p>
            <a:pPr>
              <a:lnSpc>
                <a:spcPts val="2500"/>
              </a:lnSpc>
            </a:pPr>
            <a:endParaRPr lang="en-US" sz="1667" b="1">
              <a:solidFill>
                <a:srgbClr val="252F63"/>
              </a:solidFill>
              <a:latin typeface="Aileron Bold"/>
              <a:ea typeface="Aileron Bold"/>
              <a:cs typeface="Aileron Bold"/>
              <a:sym typeface="Aileron Bold"/>
            </a:endParaRPr>
          </a:p>
          <a:p>
            <a:pPr>
              <a:lnSpc>
                <a:spcPts val="2500"/>
              </a:lnSpc>
            </a:pPr>
            <a:endParaRPr lang="en-US" sz="1667" b="1">
              <a:solidFill>
                <a:srgbClr val="252F63"/>
              </a:solidFill>
              <a:latin typeface="Aileron Bold"/>
              <a:ea typeface="Aileron Bold"/>
              <a:cs typeface="Aileron Bold"/>
              <a:sym typeface="Aileron Bold"/>
            </a:endParaRPr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id="{AEE54422-D957-97D1-1AF5-854701AFAE25}"/>
              </a:ext>
            </a:extLst>
          </p:cNvPr>
          <p:cNvSpPr txBox="1"/>
          <p:nvPr/>
        </p:nvSpPr>
        <p:spPr>
          <a:xfrm>
            <a:off x="3357939" y="4547870"/>
            <a:ext cx="1759404" cy="298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99"/>
              </a:lnSpc>
            </a:pPr>
            <a:r>
              <a:rPr lang="en-US" sz="1999" b="1" i="1">
                <a:solidFill>
                  <a:srgbClr val="00A3E0"/>
                </a:solidFill>
                <a:latin typeface="Aileron Bold Italics"/>
                <a:ea typeface="Aileron Bold Italics"/>
                <a:cs typeface="Aileron Bold Italics"/>
                <a:sym typeface="Aileron Bold Italics"/>
              </a:rPr>
              <a:t>Chapters: 7</a:t>
            </a:r>
          </a:p>
        </p:txBody>
      </p:sp>
      <p:sp>
        <p:nvSpPr>
          <p:cNvPr id="35" name="TextBox 35">
            <a:extLst>
              <a:ext uri="{FF2B5EF4-FFF2-40B4-BE49-F238E27FC236}">
                <a16:creationId xmlns:a16="http://schemas.microsoft.com/office/drawing/2014/main" id="{D272A285-0BFD-F8F8-007D-0DF44FEEAABD}"/>
              </a:ext>
            </a:extLst>
          </p:cNvPr>
          <p:cNvSpPr txBox="1"/>
          <p:nvPr/>
        </p:nvSpPr>
        <p:spPr>
          <a:xfrm>
            <a:off x="5590418" y="4557726"/>
            <a:ext cx="1820889" cy="298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1999" b="1" i="1">
                <a:solidFill>
                  <a:srgbClr val="00A3E0"/>
                </a:solidFill>
                <a:latin typeface="Aileron Bold Italics"/>
                <a:ea typeface="Aileron Bold Italics"/>
                <a:cs typeface="Aileron Bold Italics"/>
                <a:sym typeface="Aileron Bold Italics"/>
              </a:rPr>
              <a:t>Committees: 4</a:t>
            </a: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618A66AC-C26C-16B4-B3C6-C5C7EC877F01}"/>
              </a:ext>
            </a:extLst>
          </p:cNvPr>
          <p:cNvSpPr txBox="1"/>
          <p:nvPr/>
        </p:nvSpPr>
        <p:spPr>
          <a:xfrm>
            <a:off x="5716091" y="4702628"/>
            <a:ext cx="1607643" cy="962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43"/>
              </a:lnSpc>
            </a:pPr>
            <a:r>
              <a:rPr lang="en-US" sz="5428" b="1">
                <a:solidFill>
                  <a:srgbClr val="00A3E0"/>
                </a:solidFill>
                <a:latin typeface="Aileron Bold"/>
                <a:ea typeface="Aileron Bold"/>
                <a:cs typeface="Aileron Bold"/>
                <a:sym typeface="Aileron Bold"/>
              </a:rPr>
              <a:t>164</a:t>
            </a:r>
          </a:p>
        </p:txBody>
      </p:sp>
      <p:sp>
        <p:nvSpPr>
          <p:cNvPr id="37" name="TextBox 37">
            <a:extLst>
              <a:ext uri="{FF2B5EF4-FFF2-40B4-BE49-F238E27FC236}">
                <a16:creationId xmlns:a16="http://schemas.microsoft.com/office/drawing/2014/main" id="{76CDD0AC-CD20-4C31-588E-AC500BAAC249}"/>
              </a:ext>
            </a:extLst>
          </p:cNvPr>
          <p:cNvSpPr txBox="1"/>
          <p:nvPr/>
        </p:nvSpPr>
        <p:spPr>
          <a:xfrm>
            <a:off x="5453612" y="5706938"/>
            <a:ext cx="1820889" cy="210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399" b="1" i="1">
                <a:solidFill>
                  <a:srgbClr val="00A3E0"/>
                </a:solidFill>
                <a:latin typeface="Aileron Bold Italics"/>
                <a:ea typeface="Aileron Bold Italics"/>
                <a:cs typeface="Aileron Bold Italics"/>
                <a:sym typeface="Aileron Bold Italics"/>
              </a:rPr>
              <a:t>Individuals</a:t>
            </a:r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FEF852FC-77BC-B1D4-BB1B-9E7B9B4EB380}"/>
              </a:ext>
            </a:extLst>
          </p:cNvPr>
          <p:cNvSpPr txBox="1"/>
          <p:nvPr/>
        </p:nvSpPr>
        <p:spPr>
          <a:xfrm>
            <a:off x="571342" y="1109790"/>
            <a:ext cx="1703051" cy="332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866" b="1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Membership</a:t>
            </a:r>
          </a:p>
        </p:txBody>
      </p:sp>
      <p:sp>
        <p:nvSpPr>
          <p:cNvPr id="39" name="TextBox 39">
            <a:extLst>
              <a:ext uri="{FF2B5EF4-FFF2-40B4-BE49-F238E27FC236}">
                <a16:creationId xmlns:a16="http://schemas.microsoft.com/office/drawing/2014/main" id="{123B40FF-D459-B4E1-2D6E-E52D304CB61D}"/>
              </a:ext>
            </a:extLst>
          </p:cNvPr>
          <p:cNvSpPr txBox="1"/>
          <p:nvPr/>
        </p:nvSpPr>
        <p:spPr>
          <a:xfrm>
            <a:off x="571342" y="4954270"/>
            <a:ext cx="1703051" cy="332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866" b="1">
                <a:solidFill>
                  <a:srgbClr val="FFFFFF"/>
                </a:solidFill>
                <a:latin typeface="Aileron Bold"/>
                <a:ea typeface="Aileron Bold"/>
                <a:cs typeface="Aileron Bold"/>
                <a:sym typeface="Aileron Bold"/>
              </a:rPr>
              <a:t>Strategic Planing</a:t>
            </a:r>
          </a:p>
        </p:txBody>
      </p:sp>
      <p:sp>
        <p:nvSpPr>
          <p:cNvPr id="40" name="TextBox 40">
            <a:extLst>
              <a:ext uri="{FF2B5EF4-FFF2-40B4-BE49-F238E27FC236}">
                <a16:creationId xmlns:a16="http://schemas.microsoft.com/office/drawing/2014/main" id="{15205AC6-5554-ABD7-FF75-D2F4EC90CC2F}"/>
              </a:ext>
            </a:extLst>
          </p:cNvPr>
          <p:cNvSpPr txBox="1"/>
          <p:nvPr/>
        </p:nvSpPr>
        <p:spPr>
          <a:xfrm>
            <a:off x="3096926" y="4709248"/>
            <a:ext cx="2281433" cy="962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43"/>
              </a:lnSpc>
            </a:pPr>
            <a:r>
              <a:rPr lang="en-US" sz="5428" b="1">
                <a:solidFill>
                  <a:srgbClr val="00A3E0"/>
                </a:solidFill>
                <a:latin typeface="Aileron Bold"/>
                <a:ea typeface="Aileron Bold"/>
                <a:cs typeface="Aileron Bold"/>
                <a:sym typeface="Aileron Bold"/>
              </a:rPr>
              <a:t>1,462</a:t>
            </a:r>
          </a:p>
        </p:txBody>
      </p:sp>
      <p:sp>
        <p:nvSpPr>
          <p:cNvPr id="41" name="TextBox 41">
            <a:extLst>
              <a:ext uri="{FF2B5EF4-FFF2-40B4-BE49-F238E27FC236}">
                <a16:creationId xmlns:a16="http://schemas.microsoft.com/office/drawing/2014/main" id="{B95A117F-9252-9EEA-565C-39321E8B500A}"/>
              </a:ext>
            </a:extLst>
          </p:cNvPr>
          <p:cNvSpPr txBox="1"/>
          <p:nvPr/>
        </p:nvSpPr>
        <p:spPr>
          <a:xfrm>
            <a:off x="3291913" y="5664471"/>
            <a:ext cx="1825431" cy="249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9"/>
              </a:lnSpc>
              <a:spcBef>
                <a:spcPct val="0"/>
              </a:spcBef>
            </a:pPr>
            <a:r>
              <a:rPr lang="en-US" sz="1399" b="1">
                <a:solidFill>
                  <a:srgbClr val="00A3E0"/>
                </a:solidFill>
                <a:latin typeface="Aileron Bold"/>
                <a:ea typeface="Aileron Bold"/>
                <a:cs typeface="Aileron Bold"/>
                <a:sym typeface="Aileron Bold"/>
              </a:rPr>
              <a:t>Individuals</a:t>
            </a:r>
          </a:p>
        </p:txBody>
      </p:sp>
      <p:sp>
        <p:nvSpPr>
          <p:cNvPr id="42" name="TextBox 42">
            <a:extLst>
              <a:ext uri="{FF2B5EF4-FFF2-40B4-BE49-F238E27FC236}">
                <a16:creationId xmlns:a16="http://schemas.microsoft.com/office/drawing/2014/main" id="{88A8B1BA-0715-D75B-7D06-664159F305FE}"/>
              </a:ext>
            </a:extLst>
          </p:cNvPr>
          <p:cNvSpPr txBox="1"/>
          <p:nvPr/>
        </p:nvSpPr>
        <p:spPr>
          <a:xfrm>
            <a:off x="5747443" y="2036644"/>
            <a:ext cx="2448102" cy="1899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99"/>
              </a:lnSpc>
            </a:pPr>
            <a:r>
              <a:rPr lang="en-US" sz="1666" b="1">
                <a:solidFill>
                  <a:srgbClr val="0D416D"/>
                </a:solidFill>
                <a:latin typeface="Aileron Bold"/>
                <a:ea typeface="Aileron Bold"/>
                <a:cs typeface="Aileron Bold"/>
                <a:sym typeface="Aileron Bold"/>
              </a:rPr>
              <a:t>Direct Potable Reuse Regulations: 10/1/24</a:t>
            </a:r>
          </a:p>
          <a:p>
            <a:pPr>
              <a:lnSpc>
                <a:spcPts val="2499"/>
              </a:lnSpc>
            </a:pPr>
            <a:endParaRPr lang="en-US" sz="1666" b="1">
              <a:solidFill>
                <a:srgbClr val="0D416D"/>
              </a:solidFill>
              <a:latin typeface="Aileron Bold"/>
              <a:ea typeface="Aileron Bold"/>
              <a:cs typeface="Aileron Bold"/>
              <a:sym typeface="Aileron Bold"/>
            </a:endParaRPr>
          </a:p>
          <a:p>
            <a:pPr>
              <a:lnSpc>
                <a:spcPts val="2499"/>
              </a:lnSpc>
            </a:pPr>
            <a:r>
              <a:rPr lang="en-US" sz="1666" b="1">
                <a:solidFill>
                  <a:srgbClr val="0D416D"/>
                </a:solidFill>
                <a:latin typeface="Aileron Bold"/>
                <a:ea typeface="Aileron Bold"/>
                <a:cs typeface="Aileron Bold"/>
                <a:sym typeface="Aileron Bold"/>
              </a:rPr>
              <a:t>Making Conservation A California Way of Life</a:t>
            </a:r>
          </a:p>
          <a:p>
            <a:pPr algn="ctr">
              <a:lnSpc>
                <a:spcPts val="2499"/>
              </a:lnSpc>
              <a:spcBef>
                <a:spcPct val="0"/>
              </a:spcBef>
            </a:pPr>
            <a:endParaRPr lang="en-US" sz="1666" b="1">
              <a:solidFill>
                <a:srgbClr val="0D416D"/>
              </a:solidFill>
              <a:latin typeface="Aileron Bold"/>
              <a:ea typeface="Aileron Bold"/>
              <a:cs typeface="Aileron Bold"/>
              <a:sym typeface="Aileron Bold"/>
            </a:endParaRPr>
          </a:p>
        </p:txBody>
      </p:sp>
      <p:sp>
        <p:nvSpPr>
          <p:cNvPr id="43" name="TextBox 43">
            <a:extLst>
              <a:ext uri="{FF2B5EF4-FFF2-40B4-BE49-F238E27FC236}">
                <a16:creationId xmlns:a16="http://schemas.microsoft.com/office/drawing/2014/main" id="{B40871F7-7A05-444C-2FF5-83EFB83F8B0A}"/>
              </a:ext>
            </a:extLst>
          </p:cNvPr>
          <p:cNvSpPr txBox="1"/>
          <p:nvPr/>
        </p:nvSpPr>
        <p:spPr>
          <a:xfrm>
            <a:off x="2891034" y="6129310"/>
            <a:ext cx="3685305" cy="322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9"/>
              </a:lnSpc>
            </a:pPr>
            <a:r>
              <a:rPr lang="en-US" sz="2133" b="1" i="1">
                <a:solidFill>
                  <a:srgbClr val="252F63"/>
                </a:solidFill>
                <a:latin typeface="Aileron Bold Italics"/>
                <a:ea typeface="Aileron Bold Italics"/>
                <a:cs typeface="Aileron Bold Italics"/>
                <a:sym typeface="Aileron Bold Italics"/>
              </a:rPr>
              <a:t>Research Investment: $10K</a:t>
            </a:r>
          </a:p>
        </p:txBody>
      </p:sp>
      <p:sp>
        <p:nvSpPr>
          <p:cNvPr id="44" name="TextBox 44">
            <a:extLst>
              <a:ext uri="{FF2B5EF4-FFF2-40B4-BE49-F238E27FC236}">
                <a16:creationId xmlns:a16="http://schemas.microsoft.com/office/drawing/2014/main" id="{A1F1E0B0-D3F6-B6C9-2EE9-A5498AE20F67}"/>
              </a:ext>
            </a:extLst>
          </p:cNvPr>
          <p:cNvSpPr txBox="1"/>
          <p:nvPr/>
        </p:nvSpPr>
        <p:spPr>
          <a:xfrm>
            <a:off x="3462809" y="235373"/>
            <a:ext cx="5266383" cy="446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</a:pPr>
            <a:r>
              <a:rPr lang="en-US" sz="266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Year to Date: Organizational Summary</a:t>
            </a:r>
          </a:p>
        </p:txBody>
      </p:sp>
      <p:pic>
        <p:nvPicPr>
          <p:cNvPr id="45" name="Picture 45">
            <a:extLst>
              <a:ext uri="{FF2B5EF4-FFF2-40B4-BE49-F238E27FC236}">
                <a16:creationId xmlns:a16="http://schemas.microsoft.com/office/drawing/2014/main" id="{1E50154D-36ED-52E3-C59D-3BE26D4CFDD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40076" y="5271669"/>
            <a:ext cx="1275823" cy="1275823"/>
          </a:xfrm>
          <a:prstGeom prst="rect">
            <a:avLst/>
          </a:prstGeom>
        </p:spPr>
      </p:pic>
      <p:pic>
        <p:nvPicPr>
          <p:cNvPr id="46" name="Picture 46">
            <a:extLst>
              <a:ext uri="{FF2B5EF4-FFF2-40B4-BE49-F238E27FC236}">
                <a16:creationId xmlns:a16="http://schemas.microsoft.com/office/drawing/2014/main" id="{60D392C8-F96E-CF9C-AB1B-808C288225D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84283" y="5625746"/>
            <a:ext cx="1377067" cy="803289"/>
          </a:xfrm>
          <a:prstGeom prst="rect">
            <a:avLst/>
          </a:prstGeom>
        </p:spPr>
      </p:pic>
      <p:sp>
        <p:nvSpPr>
          <p:cNvPr id="47" name="TextBox 47">
            <a:extLst>
              <a:ext uri="{FF2B5EF4-FFF2-40B4-BE49-F238E27FC236}">
                <a16:creationId xmlns:a16="http://schemas.microsoft.com/office/drawing/2014/main" id="{416637B8-FBAC-5437-A871-70C49ADA8514}"/>
              </a:ext>
            </a:extLst>
          </p:cNvPr>
          <p:cNvSpPr txBox="1"/>
          <p:nvPr/>
        </p:nvSpPr>
        <p:spPr>
          <a:xfrm>
            <a:off x="8371124" y="6472923"/>
            <a:ext cx="2118413" cy="210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399" b="1" i="1">
                <a:solidFill>
                  <a:srgbClr val="267385"/>
                </a:solidFill>
                <a:latin typeface="Aileron Bold Italics"/>
                <a:ea typeface="Aileron Bold Italics"/>
                <a:cs typeface="Aileron Bold Italics"/>
                <a:sym typeface="Aileron Bold Italics"/>
              </a:rPr>
              <a:t>% Revenue Collected</a:t>
            </a:r>
          </a:p>
        </p:txBody>
      </p:sp>
      <p:sp>
        <p:nvSpPr>
          <p:cNvPr id="48" name="TextBox 48">
            <a:extLst>
              <a:ext uri="{FF2B5EF4-FFF2-40B4-BE49-F238E27FC236}">
                <a16:creationId xmlns:a16="http://schemas.microsoft.com/office/drawing/2014/main" id="{E31BDECA-AE73-17A6-7882-0AB415A2D2D4}"/>
              </a:ext>
            </a:extLst>
          </p:cNvPr>
          <p:cNvSpPr txBox="1"/>
          <p:nvPr/>
        </p:nvSpPr>
        <p:spPr>
          <a:xfrm>
            <a:off x="10073587" y="6446811"/>
            <a:ext cx="2118413" cy="210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399" b="1" i="1">
                <a:solidFill>
                  <a:srgbClr val="267385"/>
                </a:solidFill>
                <a:latin typeface="Aileron Bold Italics"/>
                <a:ea typeface="Aileron Bold Italics"/>
                <a:cs typeface="Aileron Bold Italics"/>
                <a:sym typeface="Aileron Bold Italics"/>
              </a:rPr>
              <a:t>% Expenditures</a:t>
            </a:r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id="{AC79793E-2B2D-3CBF-6B10-5D1E28D72AFE}"/>
              </a:ext>
            </a:extLst>
          </p:cNvPr>
          <p:cNvSpPr txBox="1"/>
          <p:nvPr/>
        </p:nvSpPr>
        <p:spPr>
          <a:xfrm>
            <a:off x="8696042" y="5809094"/>
            <a:ext cx="963891" cy="248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9"/>
              </a:lnSpc>
            </a:pPr>
            <a:r>
              <a:rPr lang="en-US" sz="1666" b="1" i="1">
                <a:solidFill>
                  <a:srgbClr val="267385"/>
                </a:solidFill>
                <a:latin typeface="Aileron Bold Italics"/>
                <a:ea typeface="Aileron Bold Italics"/>
                <a:cs typeface="Aileron Bold Italics"/>
                <a:sym typeface="Aileron Bold Italics"/>
              </a:rPr>
              <a:t>106%</a:t>
            </a:r>
          </a:p>
        </p:txBody>
      </p:sp>
    </p:spTree>
    <p:extLst>
      <p:ext uri="{BB962C8B-B14F-4D97-AF65-F5344CB8AC3E}">
        <p14:creationId xmlns:p14="http://schemas.microsoft.com/office/powerpoint/2010/main" val="2480387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361E2-861B-47C2-A69C-5023B4067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F2E07444-C1D0-7470-571F-BDB0EED5A5E9}"/>
              </a:ext>
            </a:extLst>
          </p:cNvPr>
          <p:cNvSpPr/>
          <p:nvPr/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rgbClr val="191919">
              <a:alpha val="2745"/>
            </a:srgbClr>
          </a:solidFill>
        </p:spPr>
        <p:txBody>
          <a:bodyPr/>
          <a:lstStyle/>
          <a:p>
            <a:endParaRPr lang="en-US" sz="1200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D4C51382-037D-8422-2570-513ABF5DEB59}"/>
              </a:ext>
            </a:extLst>
          </p:cNvPr>
          <p:cNvGrpSpPr/>
          <p:nvPr/>
        </p:nvGrpSpPr>
        <p:grpSpPr>
          <a:xfrm>
            <a:off x="2120881" y="3761415"/>
            <a:ext cx="3975119" cy="603719"/>
            <a:chOff x="0" y="-9525"/>
            <a:chExt cx="7950238" cy="1207436"/>
          </a:xfrm>
        </p:grpSpPr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CEE338F-48E4-5E61-3968-B009083B6B06}"/>
                </a:ext>
              </a:extLst>
            </p:cNvPr>
            <p:cNvSpPr txBox="1"/>
            <p:nvPr/>
          </p:nvSpPr>
          <p:spPr>
            <a:xfrm>
              <a:off x="0" y="-9525"/>
              <a:ext cx="7950238" cy="521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80"/>
                </a:lnSpc>
              </a:pPr>
              <a:r>
                <a:rPr lang="en-US" sz="1733" b="1" spc="35" dirty="0">
                  <a:solidFill>
                    <a:srgbClr val="191919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FY 2025 Budget</a:t>
              </a: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7B4FFCE7-FBE3-CCDD-4ABC-FB863AC9BF83}"/>
                </a:ext>
              </a:extLst>
            </p:cNvPr>
            <p:cNvSpPr txBox="1"/>
            <p:nvPr/>
          </p:nvSpPr>
          <p:spPr>
            <a:xfrm>
              <a:off x="0" y="628012"/>
              <a:ext cx="7950238" cy="5698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1600" spc="32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Planning for 2025</a:t>
              </a: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D0A30173-5FDA-5E5D-E815-6BFFA289B210}"/>
              </a:ext>
            </a:extLst>
          </p:cNvPr>
          <p:cNvGrpSpPr/>
          <p:nvPr/>
        </p:nvGrpSpPr>
        <p:grpSpPr>
          <a:xfrm>
            <a:off x="2120881" y="4851687"/>
            <a:ext cx="3975119" cy="603719"/>
            <a:chOff x="0" y="-9525"/>
            <a:chExt cx="7950238" cy="1207436"/>
          </a:xfrm>
        </p:grpSpPr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CA36068D-3DE2-78E9-2EEA-3142BC8FEA8F}"/>
                </a:ext>
              </a:extLst>
            </p:cNvPr>
            <p:cNvSpPr txBox="1"/>
            <p:nvPr/>
          </p:nvSpPr>
          <p:spPr>
            <a:xfrm>
              <a:off x="0" y="-9525"/>
              <a:ext cx="7950238" cy="521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80"/>
                </a:lnSpc>
              </a:pPr>
              <a:r>
                <a:rPr lang="en-US" sz="1733" b="1" spc="35">
                  <a:solidFill>
                    <a:srgbClr val="191919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Strategic Planning</a:t>
              </a: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723A16E5-EAA4-DAD4-00F2-ED1D2045B63F}"/>
                </a:ext>
              </a:extLst>
            </p:cNvPr>
            <p:cNvSpPr txBox="1"/>
            <p:nvPr/>
          </p:nvSpPr>
          <p:spPr>
            <a:xfrm>
              <a:off x="0" y="628012"/>
              <a:ext cx="7950238" cy="5698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1600" spc="32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Working group meetings, draft, and revisions</a:t>
              </a: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F3CBE976-B771-EECF-CE71-81C550FB4379}"/>
              </a:ext>
            </a:extLst>
          </p:cNvPr>
          <p:cNvGrpSpPr/>
          <p:nvPr/>
        </p:nvGrpSpPr>
        <p:grpSpPr>
          <a:xfrm>
            <a:off x="685800" y="815982"/>
            <a:ext cx="3759202" cy="2298454"/>
            <a:chOff x="0" y="-19051"/>
            <a:chExt cx="7518404" cy="4596908"/>
          </a:xfrm>
        </p:grpSpPr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E47DCAEE-249C-3FF2-F423-65DCA44A2005}"/>
                </a:ext>
              </a:extLst>
            </p:cNvPr>
            <p:cNvSpPr txBox="1"/>
            <p:nvPr/>
          </p:nvSpPr>
          <p:spPr>
            <a:xfrm>
              <a:off x="0" y="-19051"/>
              <a:ext cx="7518400" cy="26228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248"/>
                </a:lnSpc>
              </a:pPr>
              <a:r>
                <a:rPr lang="en-US" sz="4267">
                  <a:solidFill>
                    <a:srgbClr val="2A66BA"/>
                  </a:solidFill>
                  <a:latin typeface="Aileron Heavy"/>
                  <a:ea typeface="Aileron Heavy"/>
                  <a:cs typeface="Aileron Heavy"/>
                  <a:sym typeface="Aileron Heavy"/>
                </a:rPr>
                <a:t>Fourth Quarter Focus</a:t>
              </a: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3AB1BFA7-0109-EC4D-3F63-6CCD3DD5AEFF}"/>
                </a:ext>
              </a:extLst>
            </p:cNvPr>
            <p:cNvSpPr txBox="1"/>
            <p:nvPr/>
          </p:nvSpPr>
          <p:spPr>
            <a:xfrm>
              <a:off x="928200" y="3194657"/>
              <a:ext cx="6590204" cy="1383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800"/>
                </a:lnSpc>
              </a:pPr>
              <a:r>
                <a:rPr lang="en-US" sz="1867" spc="37" dirty="0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Long-term Planning, Logistics, Organizational </a:t>
              </a:r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3245F308-E68B-E6A8-6C2D-29BF12CD9E3C}"/>
              </a:ext>
            </a:extLst>
          </p:cNvPr>
          <p:cNvGrpSpPr/>
          <p:nvPr/>
        </p:nvGrpSpPr>
        <p:grpSpPr>
          <a:xfrm>
            <a:off x="1174414" y="3777938"/>
            <a:ext cx="548997" cy="548997"/>
            <a:chOff x="0" y="0"/>
            <a:chExt cx="1097995" cy="1097995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A6FCCD29-01A0-DFBF-02F6-E314BE9D5F94}"/>
                </a:ext>
              </a:extLst>
            </p:cNvPr>
            <p:cNvSpPr/>
            <p:nvPr/>
          </p:nvSpPr>
          <p:spPr>
            <a:xfrm>
              <a:off x="0" y="0"/>
              <a:ext cx="1097995" cy="1097995"/>
            </a:xfrm>
            <a:custGeom>
              <a:avLst/>
              <a:gdLst/>
              <a:ahLst/>
              <a:cxnLst/>
              <a:rect l="l" t="t" r="r" b="b"/>
              <a:pathLst>
                <a:path w="1097995" h="1097995">
                  <a:moveTo>
                    <a:pt x="0" y="0"/>
                  </a:moveTo>
                  <a:lnTo>
                    <a:pt x="1097995" y="0"/>
                  </a:lnTo>
                  <a:lnTo>
                    <a:pt x="1097995" y="1097995"/>
                  </a:lnTo>
                  <a:lnTo>
                    <a:pt x="0" y="10979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36170610-6A17-3965-4655-3F3EDA095894}"/>
                </a:ext>
              </a:extLst>
            </p:cNvPr>
            <p:cNvSpPr txBox="1"/>
            <p:nvPr/>
          </p:nvSpPr>
          <p:spPr>
            <a:xfrm>
              <a:off x="241774" y="303796"/>
              <a:ext cx="614447" cy="4955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21"/>
                </a:lnSpc>
              </a:pPr>
              <a:r>
                <a:rPr lang="en-US" sz="1921">
                  <a:solidFill>
                    <a:srgbClr val="FFFFFF"/>
                  </a:solidFill>
                  <a:latin typeface="Aileron Heavy"/>
                  <a:ea typeface="Aileron Heavy"/>
                  <a:cs typeface="Aileron Heavy"/>
                  <a:sym typeface="Aileron Heavy"/>
                </a:rPr>
                <a:t>1</a:t>
              </a:r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D448CB3E-EC50-4937-3F5D-4F6ADA8D7F49}"/>
              </a:ext>
            </a:extLst>
          </p:cNvPr>
          <p:cNvGrpSpPr/>
          <p:nvPr/>
        </p:nvGrpSpPr>
        <p:grpSpPr>
          <a:xfrm>
            <a:off x="1174414" y="5024811"/>
            <a:ext cx="548997" cy="548997"/>
            <a:chOff x="0" y="0"/>
            <a:chExt cx="1097995" cy="1097995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694B1F0F-E7B2-1CEB-D5BD-DF0C50DDE5E1}"/>
                </a:ext>
              </a:extLst>
            </p:cNvPr>
            <p:cNvSpPr/>
            <p:nvPr/>
          </p:nvSpPr>
          <p:spPr>
            <a:xfrm>
              <a:off x="0" y="0"/>
              <a:ext cx="1097995" cy="1097995"/>
            </a:xfrm>
            <a:custGeom>
              <a:avLst/>
              <a:gdLst/>
              <a:ahLst/>
              <a:cxnLst/>
              <a:rect l="l" t="t" r="r" b="b"/>
              <a:pathLst>
                <a:path w="1097995" h="1097995">
                  <a:moveTo>
                    <a:pt x="0" y="0"/>
                  </a:moveTo>
                  <a:lnTo>
                    <a:pt x="1097995" y="0"/>
                  </a:lnTo>
                  <a:lnTo>
                    <a:pt x="1097995" y="1097995"/>
                  </a:lnTo>
                  <a:lnTo>
                    <a:pt x="0" y="10979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70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52858701-A2EC-850C-6D2F-83B13A15F173}"/>
                </a:ext>
              </a:extLst>
            </p:cNvPr>
            <p:cNvSpPr txBox="1"/>
            <p:nvPr/>
          </p:nvSpPr>
          <p:spPr>
            <a:xfrm>
              <a:off x="241774" y="303796"/>
              <a:ext cx="614447" cy="4955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21"/>
                </a:lnSpc>
              </a:pPr>
              <a:r>
                <a:rPr lang="en-US" sz="1921">
                  <a:solidFill>
                    <a:srgbClr val="FFFFFF"/>
                  </a:solidFill>
                  <a:latin typeface="Aileron Heavy"/>
                  <a:ea typeface="Aileron Heavy"/>
                  <a:cs typeface="Aileron Heavy"/>
                  <a:sym typeface="Aileron Heavy"/>
                </a:rPr>
                <a:t>2</a:t>
              </a:r>
            </a:p>
          </p:txBody>
        </p:sp>
      </p:grpSp>
      <p:sp>
        <p:nvSpPr>
          <p:cNvPr id="18" name="AutoShape 18">
            <a:extLst>
              <a:ext uri="{FF2B5EF4-FFF2-40B4-BE49-F238E27FC236}">
                <a16:creationId xmlns:a16="http://schemas.microsoft.com/office/drawing/2014/main" id="{5CDD769E-D01A-0C90-7D85-20944E9A858F}"/>
              </a:ext>
            </a:extLst>
          </p:cNvPr>
          <p:cNvSpPr/>
          <p:nvPr/>
        </p:nvSpPr>
        <p:spPr>
          <a:xfrm>
            <a:off x="11365358" y="769115"/>
            <a:ext cx="140843" cy="657267"/>
          </a:xfrm>
          <a:prstGeom prst="rect">
            <a:avLst/>
          </a:prstGeom>
          <a:solidFill>
            <a:srgbClr val="2A66BA"/>
          </a:solidFill>
        </p:spPr>
        <p:txBody>
          <a:bodyPr/>
          <a:lstStyle/>
          <a:p>
            <a:endParaRPr lang="en-US" sz="1200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7E62B2AE-1E33-8F20-477C-8B68085A3E56}"/>
              </a:ext>
            </a:extLst>
          </p:cNvPr>
          <p:cNvGrpSpPr/>
          <p:nvPr/>
        </p:nvGrpSpPr>
        <p:grpSpPr>
          <a:xfrm>
            <a:off x="6817003" y="877385"/>
            <a:ext cx="548997" cy="546275"/>
            <a:chOff x="0" y="0"/>
            <a:chExt cx="1097995" cy="1092551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196B2F11-26F3-5B01-4D71-8D45CF085095}"/>
                </a:ext>
              </a:extLst>
            </p:cNvPr>
            <p:cNvSpPr/>
            <p:nvPr/>
          </p:nvSpPr>
          <p:spPr>
            <a:xfrm>
              <a:off x="0" y="0"/>
              <a:ext cx="1097995" cy="1092551"/>
            </a:xfrm>
            <a:custGeom>
              <a:avLst/>
              <a:gdLst/>
              <a:ahLst/>
              <a:cxnLst/>
              <a:rect l="l" t="t" r="r" b="b"/>
              <a:pathLst>
                <a:path w="1097995" h="1092551">
                  <a:moveTo>
                    <a:pt x="0" y="0"/>
                  </a:moveTo>
                  <a:lnTo>
                    <a:pt x="1097995" y="0"/>
                  </a:lnTo>
                  <a:lnTo>
                    <a:pt x="1097995" y="1092551"/>
                  </a:lnTo>
                  <a:lnTo>
                    <a:pt x="0" y="10925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7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t="-249" b="-249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E3016D36-F450-C1D0-D337-34DD5C1228E6}"/>
                </a:ext>
              </a:extLst>
            </p:cNvPr>
            <p:cNvSpPr txBox="1"/>
            <p:nvPr/>
          </p:nvSpPr>
          <p:spPr>
            <a:xfrm>
              <a:off x="241774" y="303796"/>
              <a:ext cx="614447" cy="4955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21"/>
                </a:lnSpc>
              </a:pPr>
              <a:r>
                <a:rPr lang="en-US" sz="1921">
                  <a:solidFill>
                    <a:srgbClr val="FFFFFF"/>
                  </a:solidFill>
                  <a:latin typeface="Aileron Heavy"/>
                  <a:ea typeface="Aileron Heavy"/>
                  <a:cs typeface="Aileron Heavy"/>
                  <a:sym typeface="Aileron Heavy"/>
                </a:rPr>
                <a:t>3</a:t>
              </a:r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CF35F73B-DF95-81C8-96EC-28CF1A661BDB}"/>
              </a:ext>
            </a:extLst>
          </p:cNvPr>
          <p:cNvGrpSpPr/>
          <p:nvPr/>
        </p:nvGrpSpPr>
        <p:grpSpPr>
          <a:xfrm>
            <a:off x="7460660" y="2252205"/>
            <a:ext cx="3975119" cy="603719"/>
            <a:chOff x="0" y="-9525"/>
            <a:chExt cx="7950238" cy="1207436"/>
          </a:xfrm>
        </p:grpSpPr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2FB4878B-19ED-CFE9-3FF3-160A28AA8808}"/>
                </a:ext>
              </a:extLst>
            </p:cNvPr>
            <p:cNvSpPr txBox="1"/>
            <p:nvPr/>
          </p:nvSpPr>
          <p:spPr>
            <a:xfrm>
              <a:off x="0" y="-9525"/>
              <a:ext cx="7950238" cy="521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80"/>
                </a:lnSpc>
              </a:pPr>
              <a:r>
                <a:rPr lang="en-US" sz="1733" b="1" spc="35">
                  <a:solidFill>
                    <a:srgbClr val="191919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Workshop Execution</a:t>
              </a:r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2345F347-B4EE-D460-F665-AC882092C603}"/>
                </a:ext>
              </a:extLst>
            </p:cNvPr>
            <p:cNvSpPr txBox="1"/>
            <p:nvPr/>
          </p:nvSpPr>
          <p:spPr>
            <a:xfrm>
              <a:off x="0" y="628012"/>
              <a:ext cx="7950238" cy="5698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1600" spc="32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Reuse Implementation Workshop</a:t>
              </a: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873DA560-A8A8-2A2D-BE3C-DCA012B04906}"/>
              </a:ext>
            </a:extLst>
          </p:cNvPr>
          <p:cNvGrpSpPr/>
          <p:nvPr/>
        </p:nvGrpSpPr>
        <p:grpSpPr>
          <a:xfrm>
            <a:off x="6817003" y="2193468"/>
            <a:ext cx="548997" cy="548997"/>
            <a:chOff x="0" y="0"/>
            <a:chExt cx="1097995" cy="1097995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56CBB215-5B12-6F9B-C577-B344258F716C}"/>
                </a:ext>
              </a:extLst>
            </p:cNvPr>
            <p:cNvSpPr/>
            <p:nvPr/>
          </p:nvSpPr>
          <p:spPr>
            <a:xfrm>
              <a:off x="0" y="0"/>
              <a:ext cx="1097995" cy="1097995"/>
            </a:xfrm>
            <a:custGeom>
              <a:avLst/>
              <a:gdLst/>
              <a:ahLst/>
              <a:cxnLst/>
              <a:rect l="l" t="t" r="r" b="b"/>
              <a:pathLst>
                <a:path w="1097995" h="1097995">
                  <a:moveTo>
                    <a:pt x="0" y="0"/>
                  </a:moveTo>
                  <a:lnTo>
                    <a:pt x="1097995" y="0"/>
                  </a:lnTo>
                  <a:lnTo>
                    <a:pt x="1097995" y="1097995"/>
                  </a:lnTo>
                  <a:lnTo>
                    <a:pt x="0" y="10979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F7304CFE-3B88-FC9D-B5B8-EB9199ADFACE}"/>
                </a:ext>
              </a:extLst>
            </p:cNvPr>
            <p:cNvSpPr txBox="1"/>
            <p:nvPr/>
          </p:nvSpPr>
          <p:spPr>
            <a:xfrm>
              <a:off x="255008" y="303796"/>
              <a:ext cx="587975" cy="4955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21"/>
                </a:lnSpc>
              </a:pPr>
              <a:r>
                <a:rPr lang="en-US" sz="1921">
                  <a:solidFill>
                    <a:srgbClr val="FFFFFF"/>
                  </a:solidFill>
                  <a:latin typeface="Aileron Heavy"/>
                  <a:ea typeface="Aileron Heavy"/>
                  <a:cs typeface="Aileron Heavy"/>
                  <a:sym typeface="Aileron Heavy"/>
                </a:rPr>
                <a:t>4</a:t>
              </a:r>
            </a:p>
          </p:txBody>
        </p: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68F6EBF5-8794-22D6-A8C8-6E63D0A66843}"/>
              </a:ext>
            </a:extLst>
          </p:cNvPr>
          <p:cNvGrpSpPr/>
          <p:nvPr/>
        </p:nvGrpSpPr>
        <p:grpSpPr>
          <a:xfrm>
            <a:off x="7531081" y="872621"/>
            <a:ext cx="3975119" cy="603719"/>
            <a:chOff x="0" y="-9525"/>
            <a:chExt cx="7950238" cy="1207436"/>
          </a:xfrm>
        </p:grpSpPr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A89758C5-F459-148C-0C3C-B7F6416B3E26}"/>
                </a:ext>
              </a:extLst>
            </p:cNvPr>
            <p:cNvSpPr txBox="1"/>
            <p:nvPr/>
          </p:nvSpPr>
          <p:spPr>
            <a:xfrm>
              <a:off x="0" y="-9525"/>
              <a:ext cx="7950238" cy="521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80"/>
                </a:lnSpc>
              </a:pPr>
              <a:r>
                <a:rPr lang="en-US" sz="1733" b="1" spc="35">
                  <a:solidFill>
                    <a:srgbClr val="191919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Building Community</a:t>
              </a:r>
            </a:p>
          </p:txBody>
        </p:sp>
        <p:sp>
          <p:nvSpPr>
            <p:cNvPr id="30" name="TextBox 30">
              <a:extLst>
                <a:ext uri="{FF2B5EF4-FFF2-40B4-BE49-F238E27FC236}">
                  <a16:creationId xmlns:a16="http://schemas.microsoft.com/office/drawing/2014/main" id="{B9DF166B-C1BD-B0C0-78B1-E385E38D2DB0}"/>
                </a:ext>
              </a:extLst>
            </p:cNvPr>
            <p:cNvSpPr txBox="1"/>
            <p:nvPr/>
          </p:nvSpPr>
          <p:spPr>
            <a:xfrm>
              <a:off x="0" y="628012"/>
              <a:ext cx="7950238" cy="5698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1600" spc="32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Active role with Ag Reuse, chapter meetings</a:t>
              </a:r>
            </a:p>
          </p:txBody>
        </p:sp>
      </p:grpSp>
      <p:sp>
        <p:nvSpPr>
          <p:cNvPr id="31" name="Freeform 31">
            <a:extLst>
              <a:ext uri="{FF2B5EF4-FFF2-40B4-BE49-F238E27FC236}">
                <a16:creationId xmlns:a16="http://schemas.microsoft.com/office/drawing/2014/main" id="{D177767E-252C-C2A0-F887-2ACCD04139B4}"/>
              </a:ext>
            </a:extLst>
          </p:cNvPr>
          <p:cNvSpPr/>
          <p:nvPr/>
        </p:nvSpPr>
        <p:spPr>
          <a:xfrm>
            <a:off x="8997122" y="6197600"/>
            <a:ext cx="2879477" cy="573473"/>
          </a:xfrm>
          <a:custGeom>
            <a:avLst/>
            <a:gdLst/>
            <a:ahLst/>
            <a:cxnLst/>
            <a:rect l="l" t="t" r="r" b="b"/>
            <a:pathLst>
              <a:path w="4319216" h="860209">
                <a:moveTo>
                  <a:pt x="0" y="0"/>
                </a:moveTo>
                <a:lnTo>
                  <a:pt x="4319216" y="0"/>
                </a:lnTo>
                <a:lnTo>
                  <a:pt x="4319216" y="860209"/>
                </a:lnTo>
                <a:lnTo>
                  <a:pt x="0" y="86020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32" name="Group 32">
            <a:extLst>
              <a:ext uri="{FF2B5EF4-FFF2-40B4-BE49-F238E27FC236}">
                <a16:creationId xmlns:a16="http://schemas.microsoft.com/office/drawing/2014/main" id="{659B5E07-D256-86DC-6136-4B27FB276566}"/>
              </a:ext>
            </a:extLst>
          </p:cNvPr>
          <p:cNvGrpSpPr/>
          <p:nvPr/>
        </p:nvGrpSpPr>
        <p:grpSpPr>
          <a:xfrm>
            <a:off x="6817003" y="3429000"/>
            <a:ext cx="548997" cy="548997"/>
            <a:chOff x="0" y="0"/>
            <a:chExt cx="1097995" cy="1097995"/>
          </a:xfrm>
        </p:grpSpPr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9722464-E9E2-B54E-678E-708EB01910E8}"/>
                </a:ext>
              </a:extLst>
            </p:cNvPr>
            <p:cNvSpPr/>
            <p:nvPr/>
          </p:nvSpPr>
          <p:spPr>
            <a:xfrm>
              <a:off x="0" y="0"/>
              <a:ext cx="1097995" cy="1097995"/>
            </a:xfrm>
            <a:custGeom>
              <a:avLst/>
              <a:gdLst/>
              <a:ahLst/>
              <a:cxnLst/>
              <a:rect l="l" t="t" r="r" b="b"/>
              <a:pathLst>
                <a:path w="1097995" h="1097995">
                  <a:moveTo>
                    <a:pt x="0" y="0"/>
                  </a:moveTo>
                  <a:lnTo>
                    <a:pt x="1097995" y="0"/>
                  </a:lnTo>
                  <a:lnTo>
                    <a:pt x="1097995" y="1097995"/>
                  </a:lnTo>
                  <a:lnTo>
                    <a:pt x="0" y="10979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E1AC112A-048A-B8AC-9CAB-9D442C1EED75}"/>
                </a:ext>
              </a:extLst>
            </p:cNvPr>
            <p:cNvSpPr txBox="1"/>
            <p:nvPr/>
          </p:nvSpPr>
          <p:spPr>
            <a:xfrm>
              <a:off x="255008" y="303796"/>
              <a:ext cx="587975" cy="4955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21"/>
                </a:lnSpc>
              </a:pPr>
              <a:r>
                <a:rPr lang="en-US" sz="1921">
                  <a:solidFill>
                    <a:srgbClr val="FFFFFF"/>
                  </a:solidFill>
                  <a:latin typeface="Aileron Heavy"/>
                  <a:ea typeface="Aileron Heavy"/>
                  <a:cs typeface="Aileron Heavy"/>
                  <a:sym typeface="Aileron Heavy"/>
                </a:rPr>
                <a:t>5</a:t>
              </a:r>
            </a:p>
          </p:txBody>
        </p:sp>
      </p:grpSp>
      <p:sp>
        <p:nvSpPr>
          <p:cNvPr id="35" name="TextBox 35">
            <a:extLst>
              <a:ext uri="{FF2B5EF4-FFF2-40B4-BE49-F238E27FC236}">
                <a16:creationId xmlns:a16="http://schemas.microsoft.com/office/drawing/2014/main" id="{48824BB6-4AA2-00DA-79DA-6EDF354B8B64}"/>
              </a:ext>
            </a:extLst>
          </p:cNvPr>
          <p:cNvSpPr txBox="1"/>
          <p:nvPr/>
        </p:nvSpPr>
        <p:spPr>
          <a:xfrm>
            <a:off x="7460660" y="3309455"/>
            <a:ext cx="3975119" cy="260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80"/>
              </a:lnSpc>
            </a:pPr>
            <a:r>
              <a:rPr lang="en-US" sz="1733" b="1" spc="35">
                <a:solidFill>
                  <a:srgbClr val="191919"/>
                </a:solidFill>
                <a:latin typeface="Aileron Bold"/>
                <a:ea typeface="Aileron Bold"/>
                <a:cs typeface="Aileron Bold"/>
                <a:sym typeface="Aileron Bold"/>
              </a:rPr>
              <a:t>Identify Legislative Priorities</a:t>
            </a: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3AA174FB-CD39-EFB7-A0DB-1792934D327C}"/>
              </a:ext>
            </a:extLst>
          </p:cNvPr>
          <p:cNvSpPr txBox="1"/>
          <p:nvPr/>
        </p:nvSpPr>
        <p:spPr>
          <a:xfrm>
            <a:off x="7460660" y="3617111"/>
            <a:ext cx="3975119" cy="592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spc="32">
                <a:solidFill>
                  <a:srgbClr val="191919"/>
                </a:solidFill>
                <a:latin typeface="Aileron"/>
                <a:ea typeface="Aileron"/>
                <a:cs typeface="Aileron"/>
                <a:sym typeface="Aileron"/>
              </a:rPr>
              <a:t>In-person planning session with Leg Reg Committee</a:t>
            </a:r>
          </a:p>
        </p:txBody>
      </p:sp>
      <p:grpSp>
        <p:nvGrpSpPr>
          <p:cNvPr id="37" name="Group 37">
            <a:extLst>
              <a:ext uri="{FF2B5EF4-FFF2-40B4-BE49-F238E27FC236}">
                <a16:creationId xmlns:a16="http://schemas.microsoft.com/office/drawing/2014/main" id="{1B8B8672-B0CD-E6FD-4E28-2E38A4A18EA9}"/>
              </a:ext>
            </a:extLst>
          </p:cNvPr>
          <p:cNvGrpSpPr/>
          <p:nvPr/>
        </p:nvGrpSpPr>
        <p:grpSpPr>
          <a:xfrm>
            <a:off x="6817003" y="4581952"/>
            <a:ext cx="548997" cy="548997"/>
            <a:chOff x="0" y="0"/>
            <a:chExt cx="1097995" cy="1097995"/>
          </a:xfrm>
        </p:grpSpPr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36272663-3A62-CE63-4D88-C7669D377DEF}"/>
                </a:ext>
              </a:extLst>
            </p:cNvPr>
            <p:cNvSpPr/>
            <p:nvPr/>
          </p:nvSpPr>
          <p:spPr>
            <a:xfrm>
              <a:off x="0" y="0"/>
              <a:ext cx="1097995" cy="1097995"/>
            </a:xfrm>
            <a:custGeom>
              <a:avLst/>
              <a:gdLst/>
              <a:ahLst/>
              <a:cxnLst/>
              <a:rect l="l" t="t" r="r" b="b"/>
              <a:pathLst>
                <a:path w="1097995" h="1097995">
                  <a:moveTo>
                    <a:pt x="0" y="0"/>
                  </a:moveTo>
                  <a:lnTo>
                    <a:pt x="1097995" y="0"/>
                  </a:lnTo>
                  <a:lnTo>
                    <a:pt x="1097995" y="1097995"/>
                  </a:lnTo>
                  <a:lnTo>
                    <a:pt x="0" y="10979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9" name="TextBox 39">
              <a:extLst>
                <a:ext uri="{FF2B5EF4-FFF2-40B4-BE49-F238E27FC236}">
                  <a16:creationId xmlns:a16="http://schemas.microsoft.com/office/drawing/2014/main" id="{90297421-A9B1-FC24-79AA-3F5AA94F23A4}"/>
                </a:ext>
              </a:extLst>
            </p:cNvPr>
            <p:cNvSpPr txBox="1"/>
            <p:nvPr/>
          </p:nvSpPr>
          <p:spPr>
            <a:xfrm>
              <a:off x="255008" y="303796"/>
              <a:ext cx="587975" cy="4955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21"/>
                </a:lnSpc>
              </a:pPr>
              <a:r>
                <a:rPr lang="en-US" sz="1921">
                  <a:solidFill>
                    <a:srgbClr val="FFFFFF"/>
                  </a:solidFill>
                  <a:latin typeface="Aileron Heavy"/>
                  <a:ea typeface="Aileron Heavy"/>
                  <a:cs typeface="Aileron Heavy"/>
                  <a:sym typeface="Aileron Heavy"/>
                </a:rPr>
                <a:t>6</a:t>
              </a:r>
            </a:p>
          </p:txBody>
        </p:sp>
      </p:grpSp>
      <p:grpSp>
        <p:nvGrpSpPr>
          <p:cNvPr id="40" name="Group 40">
            <a:extLst>
              <a:ext uri="{FF2B5EF4-FFF2-40B4-BE49-F238E27FC236}">
                <a16:creationId xmlns:a16="http://schemas.microsoft.com/office/drawing/2014/main" id="{494959C8-43B5-33DF-3B49-C23EA1773ECD}"/>
              </a:ext>
            </a:extLst>
          </p:cNvPr>
          <p:cNvGrpSpPr/>
          <p:nvPr/>
        </p:nvGrpSpPr>
        <p:grpSpPr>
          <a:xfrm>
            <a:off x="7531081" y="4584141"/>
            <a:ext cx="3975119" cy="603719"/>
            <a:chOff x="0" y="-9525"/>
            <a:chExt cx="7950238" cy="1207436"/>
          </a:xfrm>
        </p:grpSpPr>
        <p:sp>
          <p:nvSpPr>
            <p:cNvPr id="41" name="TextBox 41">
              <a:extLst>
                <a:ext uri="{FF2B5EF4-FFF2-40B4-BE49-F238E27FC236}">
                  <a16:creationId xmlns:a16="http://schemas.microsoft.com/office/drawing/2014/main" id="{39E5558F-AE77-A2E5-4904-E2BF68F614F3}"/>
                </a:ext>
              </a:extLst>
            </p:cNvPr>
            <p:cNvSpPr txBox="1"/>
            <p:nvPr/>
          </p:nvSpPr>
          <p:spPr>
            <a:xfrm>
              <a:off x="0" y="-9525"/>
              <a:ext cx="7950238" cy="5212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80"/>
                </a:lnSpc>
              </a:pPr>
              <a:r>
                <a:rPr lang="en-US" sz="1733" b="1" spc="35">
                  <a:solidFill>
                    <a:srgbClr val="191919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Conference Planning</a:t>
              </a:r>
            </a:p>
          </p:txBody>
        </p:sp>
        <p:sp>
          <p:nvSpPr>
            <p:cNvPr id="42" name="TextBox 42">
              <a:extLst>
                <a:ext uri="{FF2B5EF4-FFF2-40B4-BE49-F238E27FC236}">
                  <a16:creationId xmlns:a16="http://schemas.microsoft.com/office/drawing/2014/main" id="{9042FB34-2121-5512-C728-C21A0192179D}"/>
                </a:ext>
              </a:extLst>
            </p:cNvPr>
            <p:cNvSpPr txBox="1"/>
            <p:nvPr/>
          </p:nvSpPr>
          <p:spPr>
            <a:xfrm>
              <a:off x="0" y="628012"/>
              <a:ext cx="7950238" cy="5698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1600" spc="32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San Diego, CA | September 7 - 9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2722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4F2BCA-24E5-017F-4B8B-4F69AECBB1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Legislative &amp; Regulatory Updates</a:t>
            </a:r>
          </a:p>
        </p:txBody>
      </p:sp>
    </p:spTree>
    <p:extLst>
      <p:ext uri="{BB962C8B-B14F-4D97-AF65-F5344CB8AC3E}">
        <p14:creationId xmlns:p14="http://schemas.microsoft.com/office/powerpoint/2010/main" val="3956322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 descr="A white building with a dome and a flag on top&#10;&#10;Description automatically generated">
            <a:extLst>
              <a:ext uri="{FF2B5EF4-FFF2-40B4-BE49-F238E27FC236}">
                <a16:creationId xmlns:a16="http://schemas.microsoft.com/office/drawing/2014/main" id="{F06E12FA-5AED-ABD1-96E2-7B4C07277B6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2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8F8817-66C6-7BE0-4116-9D93A34B1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dirty="0"/>
              <a:t>Legislative &amp; Regulatory Update:</a:t>
            </a:r>
            <a:br>
              <a:rPr lang="en-US" sz="3400" dirty="0"/>
            </a:br>
            <a:r>
              <a:rPr lang="en-US" sz="3400" dirty="0"/>
              <a:t>2024 Summary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1E613-D681-DBF6-23A1-2271E11A9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/>
              <a:t>Direct Potable Reuse Regulations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/>
              <a:t>Making Conservation a California Way of Life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/>
              <a:t>Volumetric Annual Report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/>
              <a:t>Recycled Water Permitting Fees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/>
              <a:t>Proposition 4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/>
              <a:t>Clean Water State Revolving Funds</a:t>
            </a:r>
          </a:p>
        </p:txBody>
      </p:sp>
    </p:spTree>
    <p:extLst>
      <p:ext uri="{BB962C8B-B14F-4D97-AF65-F5344CB8AC3E}">
        <p14:creationId xmlns:p14="http://schemas.microsoft.com/office/powerpoint/2010/main" val="328005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62C310BED89F4CBF3ABD07CC8A9B76" ma:contentTypeVersion="13" ma:contentTypeDescription="Create a new document." ma:contentTypeScope="" ma:versionID="23145fb4d303e78eecd93b38dbf36d38">
  <xsd:schema xmlns:xsd="http://www.w3.org/2001/XMLSchema" xmlns:xs="http://www.w3.org/2001/XMLSchema" xmlns:p="http://schemas.microsoft.com/office/2006/metadata/properties" xmlns:ns2="274d91e7-61d0-43f2-b1e1-ae7a76cb56bf" xmlns:ns3="10870477-7d32-4999-9cae-54dbc41b3baa" targetNamespace="http://schemas.microsoft.com/office/2006/metadata/properties" ma:root="true" ma:fieldsID="78cc831a303e420882eb0b9bdf935e92" ns2:_="" ns3:_="">
    <xsd:import namespace="274d91e7-61d0-43f2-b1e1-ae7a76cb56bf"/>
    <xsd:import namespace="10870477-7d32-4999-9cae-54dbc41b3b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4d91e7-61d0-43f2-b1e1-ae7a76cb56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cd0fa67-9e13-4313-a06d-fb175cf5d4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870477-7d32-4999-9cae-54dbc41b3ba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22900e2-ce4c-4b9e-b876-56ba05d30344}" ma:internalName="TaxCatchAll" ma:showField="CatchAllData" ma:web="10870477-7d32-4999-9cae-54dbc41b3b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0870477-7d32-4999-9cae-54dbc41b3baa" xsi:nil="true"/>
    <lcf76f155ced4ddcb4097134ff3c332f xmlns="274d91e7-61d0-43f2-b1e1-ae7a76cb56b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FB77A2C-3E90-4446-AAC9-4BD2DE4B49BB}"/>
</file>

<file path=customXml/itemProps2.xml><?xml version="1.0" encoding="utf-8"?>
<ds:datastoreItem xmlns:ds="http://schemas.openxmlformats.org/officeDocument/2006/customXml" ds:itemID="{E2B02BB9-D3AE-42B9-8E14-F95E88CC934D}"/>
</file>

<file path=customXml/itemProps3.xml><?xml version="1.0" encoding="utf-8"?>
<ds:datastoreItem xmlns:ds="http://schemas.openxmlformats.org/officeDocument/2006/customXml" ds:itemID="{6F019037-D7E4-429A-9EAF-79C761DA6ED1}"/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270</Words>
  <Application>Microsoft Macintosh PowerPoint</Application>
  <PresentationFormat>Widescreen</PresentationFormat>
  <Paragraphs>95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Aileron</vt:lpstr>
      <vt:lpstr>Aileron Bold</vt:lpstr>
      <vt:lpstr>Aileron Bold Italics</vt:lpstr>
      <vt:lpstr>Aileron Heavy</vt:lpstr>
      <vt:lpstr>Aptos</vt:lpstr>
      <vt:lpstr>Aptos Display</vt:lpstr>
      <vt:lpstr>Arial</vt:lpstr>
      <vt:lpstr>Calibri</vt:lpstr>
      <vt:lpstr>Calibri (MS)</vt:lpstr>
      <vt:lpstr>Calibri (MS) Bold</vt:lpstr>
      <vt:lpstr>Calibri (MS) Bold Italics</vt:lpstr>
      <vt:lpstr>Myriad Pro</vt:lpstr>
      <vt:lpstr>Office Theme</vt:lpstr>
      <vt:lpstr>Wrca Update</vt:lpstr>
      <vt:lpstr>PowerPoint Presentation</vt:lpstr>
      <vt:lpstr>PowerPoint Presentation</vt:lpstr>
      <vt:lpstr>PowerPoint Presentation</vt:lpstr>
      <vt:lpstr>PowerPoint Presentation</vt:lpstr>
      <vt:lpstr>Legislative &amp; Regulatory Update: 2024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Brenley McKenna</dc:creator>
  <cp:lastModifiedBy>Brenley McKenna</cp:lastModifiedBy>
  <cp:revision>4</cp:revision>
  <dcterms:created xsi:type="dcterms:W3CDTF">2024-11-20T17:15:36Z</dcterms:created>
  <dcterms:modified xsi:type="dcterms:W3CDTF">2024-11-20T19:50:33Z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0x0101002362C310BED89F4CBF3ABD07CC8A9B76</vt:lpwstr>
  </property>
</Properties>
</file>