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16"/>
  </p:notesMasterIdLst>
  <p:sldIdLst>
    <p:sldId id="256" r:id="rId3"/>
    <p:sldId id="259" r:id="rId4"/>
    <p:sldId id="262" r:id="rId5"/>
    <p:sldId id="270" r:id="rId6"/>
    <p:sldId id="272" r:id="rId7"/>
    <p:sldId id="271" r:id="rId8"/>
    <p:sldId id="264" r:id="rId9"/>
    <p:sldId id="260" r:id="rId10"/>
    <p:sldId id="266" r:id="rId11"/>
    <p:sldId id="274" r:id="rId12"/>
    <p:sldId id="263" r:id="rId13"/>
    <p:sldId id="269" r:id="rId14"/>
    <p:sldId id="27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autoAdjust="0"/>
    <p:restoredTop sz="74629" autoAdjust="0"/>
  </p:normalViewPr>
  <p:slideViewPr>
    <p:cSldViewPr snapToGrid="0">
      <p:cViewPr varScale="1">
        <p:scale>
          <a:sx n="85" d="100"/>
          <a:sy n="85" d="100"/>
        </p:scale>
        <p:origin x="17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143968-44DD-094E-8B7C-2B0F8B85D3BD}" type="datetimeFigureOut">
              <a:rPr lang="en-US" smtClean="0"/>
              <a:t>2/1/2021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56ED64-28E4-DD4D-9234-8254E6D7C7ED}" type="slidenum">
              <a:rPr lang="en-US" smtClean="0"/>
              <a:t>‹#›</a:t>
            </a:fld>
            <a:endParaRPr lang="en-US" dirty="0"/>
          </a:p>
        </p:txBody>
      </p:sp>
    </p:spTree>
    <p:extLst>
      <p:ext uri="{BB962C8B-B14F-4D97-AF65-F5344CB8AC3E}">
        <p14:creationId xmlns:p14="http://schemas.microsoft.com/office/powerpoint/2010/main" val="344071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Today’s presentation is going to discuss:</a:t>
            </a:r>
          </a:p>
          <a:p>
            <a:pPr marL="685800" lvl="1" indent="-228600">
              <a:buFont typeface="Arial" panose="020B0604020202020204" pitchFamily="34" charset="0"/>
              <a:buChar char="•"/>
            </a:pPr>
            <a:r>
              <a:rPr lang="en-US" dirty="0"/>
              <a:t>What is potable reuse?</a:t>
            </a:r>
          </a:p>
          <a:p>
            <a:pPr marL="685800" lvl="1" indent="-228600">
              <a:buFont typeface="Arial" panose="020B0604020202020204" pitchFamily="34" charset="0"/>
              <a:buChar char="•"/>
            </a:pPr>
            <a:r>
              <a:rPr lang="en-US" dirty="0"/>
              <a:t>Why does Florida need it?</a:t>
            </a:r>
          </a:p>
          <a:p>
            <a:pPr marL="685800" lvl="1" indent="-228600">
              <a:buFont typeface="Arial" panose="020B0604020202020204" pitchFamily="34" charset="0"/>
              <a:buChar char="•"/>
            </a:pPr>
            <a:r>
              <a:rPr lang="en-US" dirty="0"/>
              <a:t>What are the benefits?</a:t>
            </a:r>
          </a:p>
          <a:p>
            <a:pPr marL="685800" lvl="1" indent="-228600">
              <a:buFont typeface="Arial" panose="020B0604020202020204" pitchFamily="34" charset="0"/>
              <a:buChar char="•"/>
            </a:pPr>
            <a:r>
              <a:rPr lang="en-US" dirty="0"/>
              <a:t>How is the state moving forward?</a:t>
            </a:r>
          </a:p>
        </p:txBody>
      </p:sp>
      <p:sp>
        <p:nvSpPr>
          <p:cNvPr id="4" name="Slide Number Placeholder 3"/>
          <p:cNvSpPr>
            <a:spLocks noGrp="1"/>
          </p:cNvSpPr>
          <p:nvPr>
            <p:ph type="sldNum" sz="quarter" idx="5"/>
          </p:nvPr>
        </p:nvSpPr>
        <p:spPr/>
        <p:txBody>
          <a:bodyPr/>
          <a:lstStyle/>
          <a:p>
            <a:fld id="{BA56ED64-28E4-DD4D-9234-8254E6D7C7ED}" type="slidenum">
              <a:rPr lang="en-US" smtClean="0"/>
              <a:t>1</a:t>
            </a:fld>
            <a:endParaRPr lang="en-US" dirty="0"/>
          </a:p>
        </p:txBody>
      </p:sp>
    </p:spTree>
    <p:extLst>
      <p:ext uri="{BB962C8B-B14F-4D97-AF65-F5344CB8AC3E}">
        <p14:creationId xmlns:p14="http://schemas.microsoft.com/office/powerpoint/2010/main" val="2376355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dirty="0">
                <a:solidFill>
                  <a:schemeClr val="tx1"/>
                </a:solidFill>
                <a:effectLst/>
                <a:latin typeface="+mn-lt"/>
                <a:ea typeface="+mn-ea"/>
                <a:cs typeface="+mn-cs"/>
              </a:rPr>
              <a:t>As Florida water needs grow so does public support.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A statewide survey funded by DEP found the majority of respondents supported indirect and direct potable reuse for all household purposes after they were educated on this type of recycled water.</a:t>
            </a:r>
            <a:endParaRPr lang="en-US" dirty="0"/>
          </a:p>
          <a:p>
            <a:pPr marL="171450" indent="-171450">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A56ED64-28E4-DD4D-9234-8254E6D7C7ED}" type="slidenum">
              <a:rPr lang="en-US" smtClean="0"/>
              <a:t>10</a:t>
            </a:fld>
            <a:endParaRPr lang="en-US" dirty="0"/>
          </a:p>
        </p:txBody>
      </p:sp>
    </p:spTree>
    <p:extLst>
      <p:ext uri="{BB962C8B-B14F-4D97-AF65-F5344CB8AC3E}">
        <p14:creationId xmlns:p14="http://schemas.microsoft.com/office/powerpoint/2010/main" val="3129767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are the next steps for recycled water in Florida?</a:t>
            </a:r>
          </a:p>
          <a:p>
            <a:pPr marL="171450" indent="-171450">
              <a:spcBef>
                <a:spcPts val="0"/>
              </a:spcBef>
              <a:spcAft>
                <a:spcPts val="1200"/>
              </a:spcAft>
              <a:buFont typeface="Arial" panose="020B0604020202020204" pitchFamily="34" charset="0"/>
              <a:buChar char="•"/>
            </a:pPr>
            <a:r>
              <a:rPr lang="en-US" sz="1200" dirty="0"/>
              <a:t>Clean Waterways Act in 2020 gave DEP the authority it needs to create and update regulations. </a:t>
            </a:r>
          </a:p>
          <a:p>
            <a:pPr marL="171450" indent="-171450">
              <a:spcBef>
                <a:spcPts val="0"/>
              </a:spcBef>
              <a:spcAft>
                <a:spcPts val="1200"/>
              </a:spcAft>
              <a:buFont typeface="Arial" panose="020B0604020202020204" pitchFamily="34" charset="0"/>
              <a:buChar char="•"/>
            </a:pPr>
            <a:r>
              <a:rPr lang="en-US" sz="1200" dirty="0"/>
              <a:t>DEP initiated the public process to update its regulations based on the Florida Potable Reuse Commission’s recommendations.</a:t>
            </a:r>
          </a:p>
          <a:p>
            <a:pPr marL="171450" indent="-171450">
              <a:spcBef>
                <a:spcPts val="0"/>
              </a:spcBef>
              <a:spcAft>
                <a:spcPts val="1200"/>
              </a:spcAft>
              <a:buFont typeface="Arial" panose="020B0604020202020204" pitchFamily="34" charset="0"/>
              <a:buChar char="•"/>
            </a:pPr>
            <a:r>
              <a:rPr lang="en-US" sz="1200" dirty="0"/>
              <a:t>Regulations will address contaminants of emerging concern, and federal and state drinking water quality standards.</a:t>
            </a:r>
          </a:p>
          <a:p>
            <a:pPr marL="171450" indent="-171450">
              <a:spcBef>
                <a:spcPts val="0"/>
              </a:spcBef>
              <a:spcAft>
                <a:spcPts val="1200"/>
              </a:spcAft>
              <a:buFont typeface="Arial" panose="020B0604020202020204" pitchFamily="34" charset="0"/>
              <a:buChar char="•"/>
            </a:pPr>
            <a:r>
              <a:rPr lang="en-US" sz="1200" dirty="0"/>
              <a:t>DEP’s regulations will ensure all recycled water is safe.</a:t>
            </a:r>
          </a:p>
          <a:p>
            <a:pPr marL="171450" indent="-171450">
              <a:spcBef>
                <a:spcPts val="0"/>
              </a:spcBef>
              <a:spcAft>
                <a:spcPts val="1200"/>
              </a:spcAft>
              <a:buFont typeface="Arial" panose="020B0604020202020204" pitchFamily="34" charset="0"/>
              <a:buChar char="•"/>
            </a:pPr>
            <a:r>
              <a:rPr lang="en-US" sz="1200" dirty="0"/>
              <a:t>Many cities and counties in Florida are already developing potable reuse studies and pilot projects. </a:t>
            </a:r>
          </a:p>
          <a:p>
            <a:endParaRPr lang="en-US" dirty="0"/>
          </a:p>
        </p:txBody>
      </p:sp>
      <p:sp>
        <p:nvSpPr>
          <p:cNvPr id="4" name="Slide Number Placeholder 3"/>
          <p:cNvSpPr>
            <a:spLocks noGrp="1"/>
          </p:cNvSpPr>
          <p:nvPr>
            <p:ph type="sldNum" sz="quarter" idx="5"/>
          </p:nvPr>
        </p:nvSpPr>
        <p:spPr/>
        <p:txBody>
          <a:bodyPr/>
          <a:lstStyle/>
          <a:p>
            <a:fld id="{BA56ED64-28E4-DD4D-9234-8254E6D7C7ED}" type="slidenum">
              <a:rPr lang="en-US" smtClean="0"/>
              <a:t>11</a:t>
            </a:fld>
            <a:endParaRPr lang="en-US" dirty="0"/>
          </a:p>
        </p:txBody>
      </p:sp>
    </p:spTree>
    <p:extLst>
      <p:ext uri="{BB962C8B-B14F-4D97-AF65-F5344CB8AC3E}">
        <p14:creationId xmlns:p14="http://schemas.microsoft.com/office/powerpoint/2010/main" val="1514704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encourage you to visit OneWaterFlorida.org to learn much more about potable reuse</a:t>
            </a:r>
          </a:p>
          <a:p>
            <a:pPr marL="171450" indent="-171450">
              <a:buFont typeface="Arial" panose="020B0604020202020204" pitchFamily="34" charset="0"/>
              <a:buChar char="•"/>
            </a:pPr>
            <a:r>
              <a:rPr lang="en-US" dirty="0"/>
              <a:t>The site has fact sheets and frequently asked questions</a:t>
            </a:r>
          </a:p>
          <a:p>
            <a:pPr marL="171450" indent="-171450">
              <a:buFont typeface="Arial" panose="020B0604020202020204" pitchFamily="34" charset="0"/>
              <a:buChar char="•"/>
            </a:pPr>
            <a:r>
              <a:rPr lang="en-US" dirty="0"/>
              <a:t>You can learn more about experts working with recycled water</a:t>
            </a:r>
          </a:p>
          <a:p>
            <a:pPr marL="171450" indent="-171450">
              <a:buFont typeface="Arial" panose="020B0604020202020204" pitchFamily="34" charset="0"/>
              <a:buChar char="•"/>
            </a:pPr>
            <a:r>
              <a:rPr lang="en-US" dirty="0"/>
              <a:t>As I mentioned, you can view an interactive map about the projects around the world.</a:t>
            </a:r>
          </a:p>
          <a:p>
            <a:pPr marL="171450" indent="-171450">
              <a:buFont typeface="Arial" panose="020B0604020202020204" pitchFamily="34" charset="0"/>
              <a:buChar char="•"/>
            </a:pPr>
            <a:r>
              <a:rPr lang="en-US" dirty="0"/>
              <a:t>Plus, additional resources, such as research, presentations, videos and online publications. </a:t>
            </a:r>
          </a:p>
        </p:txBody>
      </p:sp>
      <p:sp>
        <p:nvSpPr>
          <p:cNvPr id="4" name="Slide Number Placeholder 3"/>
          <p:cNvSpPr>
            <a:spLocks noGrp="1"/>
          </p:cNvSpPr>
          <p:nvPr>
            <p:ph type="sldNum" sz="quarter" idx="5"/>
          </p:nvPr>
        </p:nvSpPr>
        <p:spPr/>
        <p:txBody>
          <a:bodyPr/>
          <a:lstStyle/>
          <a:p>
            <a:fld id="{BA56ED64-28E4-DD4D-9234-8254E6D7C7ED}" type="slidenum">
              <a:rPr lang="en-US" smtClean="0"/>
              <a:t>12</a:t>
            </a:fld>
            <a:endParaRPr lang="en-US" dirty="0"/>
          </a:p>
        </p:txBody>
      </p:sp>
    </p:spTree>
    <p:extLst>
      <p:ext uri="{BB962C8B-B14F-4D97-AF65-F5344CB8AC3E}">
        <p14:creationId xmlns:p14="http://schemas.microsoft.com/office/powerpoint/2010/main" val="2065057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a:t>
            </a:r>
          </a:p>
        </p:txBody>
      </p:sp>
      <p:sp>
        <p:nvSpPr>
          <p:cNvPr id="4" name="Slide Number Placeholder 3"/>
          <p:cNvSpPr>
            <a:spLocks noGrp="1"/>
          </p:cNvSpPr>
          <p:nvPr>
            <p:ph type="sldNum" sz="quarter" idx="5"/>
          </p:nvPr>
        </p:nvSpPr>
        <p:spPr/>
        <p:txBody>
          <a:bodyPr/>
          <a:lstStyle/>
          <a:p>
            <a:fld id="{BA56ED64-28E4-DD4D-9234-8254E6D7C7ED}" type="slidenum">
              <a:rPr lang="en-US" smtClean="0"/>
              <a:t>13</a:t>
            </a:fld>
            <a:endParaRPr lang="en-US" dirty="0"/>
          </a:p>
        </p:txBody>
      </p:sp>
    </p:spTree>
    <p:extLst>
      <p:ext uri="{BB962C8B-B14F-4D97-AF65-F5344CB8AC3E}">
        <p14:creationId xmlns:p14="http://schemas.microsoft.com/office/powerpoint/2010/main" val="3645137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 is Potable Reuse?</a:t>
            </a:r>
          </a:p>
          <a:p>
            <a:pPr marL="171450" indent="-171450">
              <a:spcBef>
                <a:spcPts val="0"/>
              </a:spcBef>
              <a:spcAft>
                <a:spcPts val="1200"/>
              </a:spcAft>
              <a:buFont typeface="Arial" panose="020B0604020202020204" pitchFamily="34" charset="0"/>
              <a:buChar char="•"/>
            </a:pPr>
            <a:r>
              <a:rPr lang="en-US" sz="1200" b="0" i="0" u="none" strike="noStrike" baseline="0" dirty="0"/>
              <a:t>Highly treated recycled water from various sources people can use for drinking, cooking or bathing</a:t>
            </a:r>
          </a:p>
          <a:p>
            <a:pPr marL="171450" indent="-171450" algn="l">
              <a:spcBef>
                <a:spcPts val="0"/>
              </a:spcBef>
              <a:spcAft>
                <a:spcPts val="1200"/>
              </a:spcAft>
              <a:buFont typeface="Arial" panose="020B0604020202020204" pitchFamily="34" charset="0"/>
              <a:buChar char="•"/>
            </a:pPr>
            <a:r>
              <a:rPr lang="en-US" sz="1200" b="0" i="0" u="none" strike="noStrike" baseline="0" dirty="0"/>
              <a:t>Meets or is a higher quality than strict state and federal drinking water standards</a:t>
            </a:r>
          </a:p>
          <a:p>
            <a:pPr marL="171450" indent="-171450">
              <a:spcBef>
                <a:spcPts val="0"/>
              </a:spcBef>
              <a:spcAft>
                <a:spcPts val="1200"/>
              </a:spcAft>
              <a:buFont typeface="Arial" panose="020B0604020202020204" pitchFamily="34" charset="0"/>
              <a:buChar char="•"/>
            </a:pPr>
            <a:r>
              <a:rPr lang="en-US" sz="1200" b="0" i="0" u="none" strike="noStrike" baseline="0" dirty="0"/>
              <a:t>Proven technology to make the water safe</a:t>
            </a:r>
          </a:p>
          <a:p>
            <a:endParaRPr lang="en-US" dirty="0"/>
          </a:p>
        </p:txBody>
      </p:sp>
      <p:sp>
        <p:nvSpPr>
          <p:cNvPr id="4" name="Slide Number Placeholder 3"/>
          <p:cNvSpPr>
            <a:spLocks noGrp="1"/>
          </p:cNvSpPr>
          <p:nvPr>
            <p:ph type="sldNum" sz="quarter" idx="5"/>
          </p:nvPr>
        </p:nvSpPr>
        <p:spPr/>
        <p:txBody>
          <a:bodyPr/>
          <a:lstStyle/>
          <a:p>
            <a:fld id="{BA56ED64-28E4-DD4D-9234-8254E6D7C7ED}" type="slidenum">
              <a:rPr lang="en-US" smtClean="0"/>
              <a:t>2</a:t>
            </a:fld>
            <a:endParaRPr lang="en-US" dirty="0"/>
          </a:p>
        </p:txBody>
      </p:sp>
    </p:spTree>
    <p:extLst>
      <p:ext uri="{BB962C8B-B14F-4D97-AF65-F5344CB8AC3E}">
        <p14:creationId xmlns:p14="http://schemas.microsoft.com/office/powerpoint/2010/main" val="566114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why do we need potable reuse?</a:t>
            </a:r>
          </a:p>
          <a:p>
            <a:pPr marL="171450" indent="-171450">
              <a:spcBef>
                <a:spcPts val="0"/>
              </a:spcBef>
              <a:spcAft>
                <a:spcPts val="1200"/>
              </a:spcAft>
              <a:buFont typeface="Arial" panose="020B0604020202020204" pitchFamily="34" charset="0"/>
              <a:buChar char="•"/>
            </a:pPr>
            <a:r>
              <a:rPr lang="en-US" sz="1200" u="none" strike="noStrike" baseline="0" dirty="0"/>
              <a:t>Floridians use nearly 6.4 billion gallons of water per day</a:t>
            </a:r>
          </a:p>
          <a:p>
            <a:pPr marL="171450" indent="-171450">
              <a:spcBef>
                <a:spcPts val="0"/>
              </a:spcBef>
              <a:spcAft>
                <a:spcPts val="1200"/>
              </a:spcAft>
              <a:buFont typeface="Arial" panose="020B0604020202020204" pitchFamily="34" charset="0"/>
              <a:buChar char="•"/>
            </a:pPr>
            <a:r>
              <a:rPr lang="en-US" sz="1200" u="none" strike="noStrike" baseline="0" dirty="0"/>
              <a:t>Estimated 1,000 people moving to the state daily</a:t>
            </a:r>
          </a:p>
          <a:p>
            <a:pPr marL="171450" indent="-171450">
              <a:spcBef>
                <a:spcPts val="0"/>
              </a:spcBef>
              <a:spcAft>
                <a:spcPts val="1200"/>
              </a:spcAft>
              <a:buFont typeface="Arial" panose="020B0604020202020204" pitchFamily="34" charset="0"/>
              <a:buChar char="•"/>
            </a:pPr>
            <a:r>
              <a:rPr lang="en-US" sz="1200" dirty="0"/>
              <a:t>N</a:t>
            </a:r>
            <a:r>
              <a:rPr lang="en-US" sz="1200" u="none" strike="noStrike" baseline="0" dirty="0"/>
              <a:t>eed an additional 1 billion gallons of water per day by 2040</a:t>
            </a:r>
          </a:p>
          <a:p>
            <a:pPr marL="171450" indent="-171450" algn="l">
              <a:spcBef>
                <a:spcPts val="0"/>
              </a:spcBef>
              <a:spcAft>
                <a:spcPts val="1200"/>
              </a:spcAft>
              <a:buFont typeface="Arial" panose="020B0604020202020204" pitchFamily="34" charset="0"/>
              <a:buChar char="•"/>
            </a:pPr>
            <a:r>
              <a:rPr lang="en-US" sz="1200" dirty="0"/>
              <a:t>Our supply is not endless</a:t>
            </a:r>
          </a:p>
          <a:p>
            <a:endParaRPr lang="en-US" dirty="0"/>
          </a:p>
        </p:txBody>
      </p:sp>
      <p:sp>
        <p:nvSpPr>
          <p:cNvPr id="4" name="Slide Number Placeholder 3"/>
          <p:cNvSpPr>
            <a:spLocks noGrp="1"/>
          </p:cNvSpPr>
          <p:nvPr>
            <p:ph type="sldNum" sz="quarter" idx="5"/>
          </p:nvPr>
        </p:nvSpPr>
        <p:spPr/>
        <p:txBody>
          <a:bodyPr/>
          <a:lstStyle/>
          <a:p>
            <a:fld id="{BA56ED64-28E4-DD4D-9234-8254E6D7C7ED}" type="slidenum">
              <a:rPr lang="en-US" smtClean="0"/>
              <a:t>3</a:t>
            </a:fld>
            <a:endParaRPr lang="en-US" dirty="0"/>
          </a:p>
        </p:txBody>
      </p:sp>
    </p:spTree>
    <p:extLst>
      <p:ext uri="{BB962C8B-B14F-4D97-AF65-F5344CB8AC3E}">
        <p14:creationId xmlns:p14="http://schemas.microsoft.com/office/powerpoint/2010/main" val="273959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spcAft>
                <a:spcPts val="1200"/>
              </a:spcAft>
              <a:buFont typeface="Arial" panose="020B0604020202020204" pitchFamily="34" charset="0"/>
              <a:buChar char="•"/>
            </a:pPr>
            <a:r>
              <a:rPr lang="en-US" sz="1200" dirty="0"/>
              <a:t>Expanding the use of recycled water is one way we can help ensure there is plenty of water to meet this demand. </a:t>
            </a:r>
          </a:p>
          <a:p>
            <a:pPr marL="171450" indent="-171450">
              <a:spcBef>
                <a:spcPts val="0"/>
              </a:spcBef>
              <a:spcAft>
                <a:spcPts val="1200"/>
              </a:spcAft>
              <a:buFont typeface="Arial" panose="020B0604020202020204" pitchFamily="34" charset="0"/>
              <a:buChar char="•"/>
            </a:pPr>
            <a:r>
              <a:rPr lang="en-US" sz="1200" dirty="0"/>
              <a:t>More than 830 million gallons of treated water per day are disposed into Florida’s surface water bodies or deep disposal wells as illustrated here. This is something Florida is moving away from. </a:t>
            </a:r>
          </a:p>
          <a:p>
            <a:pPr marL="171450" indent="-171450" algn="l">
              <a:spcBef>
                <a:spcPts val="0"/>
              </a:spcBef>
              <a:spcAft>
                <a:spcPts val="1200"/>
              </a:spcAft>
              <a:buFont typeface="Arial" panose="020B0604020202020204" pitchFamily="34" charset="0"/>
              <a:buChar char="•"/>
            </a:pPr>
            <a:r>
              <a:rPr lang="en-US" sz="1200" dirty="0"/>
              <a:t>Through advanced treatment and continued conservation efforts, this unused source could supply Florida with most of its projected water needs.</a:t>
            </a:r>
          </a:p>
          <a:p>
            <a:endParaRPr lang="en-US" dirty="0"/>
          </a:p>
        </p:txBody>
      </p:sp>
      <p:sp>
        <p:nvSpPr>
          <p:cNvPr id="4" name="Slide Number Placeholder 3"/>
          <p:cNvSpPr>
            <a:spLocks noGrp="1"/>
          </p:cNvSpPr>
          <p:nvPr>
            <p:ph type="sldNum" sz="quarter" idx="5"/>
          </p:nvPr>
        </p:nvSpPr>
        <p:spPr/>
        <p:txBody>
          <a:bodyPr/>
          <a:lstStyle/>
          <a:p>
            <a:fld id="{BA56ED64-28E4-DD4D-9234-8254E6D7C7ED}" type="slidenum">
              <a:rPr lang="en-US" smtClean="0"/>
              <a:t>4</a:t>
            </a:fld>
            <a:endParaRPr lang="en-US" dirty="0"/>
          </a:p>
        </p:txBody>
      </p:sp>
    </p:spTree>
    <p:extLst>
      <p:ext uri="{BB962C8B-B14F-4D97-AF65-F5344CB8AC3E}">
        <p14:creationId xmlns:p14="http://schemas.microsoft.com/office/powerpoint/2010/main" val="3286706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 are two types of potable reuse: indirect and direct.</a:t>
            </a:r>
          </a:p>
          <a:p>
            <a:pPr marL="171450" indent="-171450">
              <a:buFont typeface="Arial" panose="020B0604020202020204" pitchFamily="34" charset="0"/>
              <a:buChar char="•"/>
            </a:pPr>
            <a:r>
              <a:rPr lang="en-US" dirty="0"/>
              <a:t>Indirect potable reuse is highly treated wastewater that receives additional natural treatment in an aquifer or a wetland, then is withdrawn and treated all the way to drinking water standards and sent directly to home and businesses for all purposes.</a:t>
            </a:r>
          </a:p>
          <a:p>
            <a:pPr marL="171450" indent="-171450">
              <a:buFont typeface="Arial" panose="020B0604020202020204" pitchFamily="34" charset="0"/>
              <a:buChar char="•"/>
            </a:pPr>
            <a:r>
              <a:rPr lang="en-US" dirty="0"/>
              <a:t>Direct potable reuse is wastewater that is treated all the way to drinking water standards and then sent </a:t>
            </a:r>
            <a:r>
              <a:rPr lang="en-US" b="1" i="1" dirty="0"/>
              <a:t>directly</a:t>
            </a:r>
            <a:r>
              <a:rPr lang="en-US" dirty="0"/>
              <a:t> to homes and businesses for all purposes.</a:t>
            </a:r>
          </a:p>
        </p:txBody>
      </p:sp>
      <p:sp>
        <p:nvSpPr>
          <p:cNvPr id="4" name="Slide Number Placeholder 3"/>
          <p:cNvSpPr>
            <a:spLocks noGrp="1"/>
          </p:cNvSpPr>
          <p:nvPr>
            <p:ph type="sldNum" sz="quarter" idx="5"/>
          </p:nvPr>
        </p:nvSpPr>
        <p:spPr/>
        <p:txBody>
          <a:bodyPr/>
          <a:lstStyle/>
          <a:p>
            <a:fld id="{BA56ED64-28E4-DD4D-9234-8254E6D7C7ED}" type="slidenum">
              <a:rPr lang="en-US" smtClean="0"/>
              <a:t>5</a:t>
            </a:fld>
            <a:endParaRPr lang="en-US" dirty="0"/>
          </a:p>
        </p:txBody>
      </p:sp>
    </p:spTree>
    <p:extLst>
      <p:ext uri="{BB962C8B-B14F-4D97-AF65-F5344CB8AC3E}">
        <p14:creationId xmlns:p14="http://schemas.microsoft.com/office/powerpoint/2010/main" val="28677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How is this type of recycled water purified and treated? Let’s look at the direct treatment process for an example.</a:t>
            </a:r>
          </a:p>
          <a:p>
            <a:pPr marL="171450" indent="-171450" algn="l">
              <a:spcBef>
                <a:spcPts val="0"/>
              </a:spcBef>
              <a:spcAft>
                <a:spcPts val="1200"/>
              </a:spcAft>
              <a:buFont typeface="Arial" panose="020B0604020202020204" pitchFamily="34" charset="0"/>
              <a:buChar char="•"/>
            </a:pPr>
            <a:r>
              <a:rPr lang="en-US" sz="1200" dirty="0"/>
              <a:t>First, the water goes through multiple advanced pretreatment processes, aeration and nutrient removal</a:t>
            </a:r>
          </a:p>
          <a:p>
            <a:pPr marL="171450" indent="-171450" algn="l">
              <a:spcBef>
                <a:spcPts val="0"/>
              </a:spcBef>
              <a:spcAft>
                <a:spcPts val="1200"/>
              </a:spcAft>
              <a:buFont typeface="Arial" panose="020B0604020202020204" pitchFamily="34" charset="0"/>
              <a:buChar char="•"/>
            </a:pPr>
            <a:r>
              <a:rPr lang="en-US" sz="1200" dirty="0"/>
              <a:t>Next, the water receives additional filtration to remove microorganisms, including viruses, bacteria and other pollutants</a:t>
            </a:r>
          </a:p>
          <a:p>
            <a:pPr marL="171450" indent="-171450" algn="l">
              <a:spcBef>
                <a:spcPts val="0"/>
              </a:spcBef>
              <a:spcAft>
                <a:spcPts val="1200"/>
              </a:spcAft>
              <a:buFont typeface="Arial" panose="020B0604020202020204" pitchFamily="34" charset="0"/>
              <a:buChar char="•"/>
            </a:pPr>
            <a:r>
              <a:rPr lang="en-US" sz="1200" dirty="0"/>
              <a:t>Last, protection through advanced disinfection treatments such as ultraviolet light, ozone and peroxide to ensure high-quality drinking water</a:t>
            </a:r>
          </a:p>
          <a:p>
            <a:endParaRPr lang="en-US" dirty="0"/>
          </a:p>
        </p:txBody>
      </p:sp>
      <p:sp>
        <p:nvSpPr>
          <p:cNvPr id="4" name="Slide Number Placeholder 3"/>
          <p:cNvSpPr>
            <a:spLocks noGrp="1"/>
          </p:cNvSpPr>
          <p:nvPr>
            <p:ph type="sldNum" sz="quarter" idx="5"/>
          </p:nvPr>
        </p:nvSpPr>
        <p:spPr/>
        <p:txBody>
          <a:bodyPr/>
          <a:lstStyle/>
          <a:p>
            <a:fld id="{BA56ED64-28E4-DD4D-9234-8254E6D7C7ED}" type="slidenum">
              <a:rPr lang="en-US" smtClean="0"/>
              <a:t>6</a:t>
            </a:fld>
            <a:endParaRPr lang="en-US" dirty="0"/>
          </a:p>
        </p:txBody>
      </p:sp>
    </p:spTree>
    <p:extLst>
      <p:ext uri="{BB962C8B-B14F-4D97-AF65-F5344CB8AC3E}">
        <p14:creationId xmlns:p14="http://schemas.microsoft.com/office/powerpoint/2010/main" val="31358300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Is the water safe for people to drink? The answer is yes. This type of recycled water uses proven technology to make the water safe. </a:t>
            </a:r>
          </a:p>
          <a:p>
            <a:pPr marL="171450" indent="-171450">
              <a:buFont typeface="Arial" panose="020B0604020202020204" pitchFamily="34" charset="0"/>
              <a:buChar char="•"/>
            </a:pPr>
            <a:r>
              <a:rPr lang="en-US" dirty="0"/>
              <a:t>Who is responsible for making sure water is safe to drink in Florida: Highly trained and certified water treatment operators maintain safe, functioning water systems in Florida. </a:t>
            </a:r>
          </a:p>
          <a:p>
            <a:pPr marL="171450" indent="-171450">
              <a:buFont typeface="Arial" panose="020B0604020202020204" pitchFamily="34" charset="0"/>
              <a:buChar char="•"/>
            </a:pPr>
            <a:r>
              <a:rPr lang="en-US" dirty="0"/>
              <a:t>The Florida Department of Environmental Protection takes its responsibility seriously to ensure the water utilities provide safe, reliable drinking water to Floridians, including those using recycled water. </a:t>
            </a:r>
          </a:p>
        </p:txBody>
      </p:sp>
      <p:sp>
        <p:nvSpPr>
          <p:cNvPr id="4" name="Slide Number Placeholder 3"/>
          <p:cNvSpPr>
            <a:spLocks noGrp="1"/>
          </p:cNvSpPr>
          <p:nvPr>
            <p:ph type="sldNum" sz="quarter" idx="5"/>
          </p:nvPr>
        </p:nvSpPr>
        <p:spPr/>
        <p:txBody>
          <a:bodyPr/>
          <a:lstStyle/>
          <a:p>
            <a:fld id="{BA56ED64-28E4-DD4D-9234-8254E6D7C7ED}" type="slidenum">
              <a:rPr lang="en-US" smtClean="0"/>
              <a:t>7</a:t>
            </a:fld>
            <a:endParaRPr lang="en-US" dirty="0"/>
          </a:p>
        </p:txBody>
      </p:sp>
    </p:spTree>
    <p:extLst>
      <p:ext uri="{BB962C8B-B14F-4D97-AF65-F5344CB8AC3E}">
        <p14:creationId xmlns:p14="http://schemas.microsoft.com/office/powerpoint/2010/main" val="606367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Recycled Water Helps Our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t>Relieves pressure on Florida’s water resources and ecosystems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t>More water remains in our rivers and springs for the fish, plants and wildlife that rely upon them such as fish, birds and the endangered manatee</a:t>
            </a:r>
            <a:endParaRPr lang="en-US" sz="1200" dirty="0"/>
          </a:p>
          <a:p>
            <a:endParaRPr lang="en-US" dirty="0"/>
          </a:p>
        </p:txBody>
      </p:sp>
      <p:sp>
        <p:nvSpPr>
          <p:cNvPr id="4" name="Slide Number Placeholder 3"/>
          <p:cNvSpPr>
            <a:spLocks noGrp="1"/>
          </p:cNvSpPr>
          <p:nvPr>
            <p:ph type="sldNum" sz="quarter" idx="5"/>
          </p:nvPr>
        </p:nvSpPr>
        <p:spPr/>
        <p:txBody>
          <a:bodyPr/>
          <a:lstStyle/>
          <a:p>
            <a:fld id="{BA56ED64-28E4-DD4D-9234-8254E6D7C7ED}" type="slidenum">
              <a:rPr lang="en-US" smtClean="0"/>
              <a:t>8</a:t>
            </a:fld>
            <a:endParaRPr lang="en-US" dirty="0"/>
          </a:p>
        </p:txBody>
      </p:sp>
    </p:spTree>
    <p:extLst>
      <p:ext uri="{BB962C8B-B14F-4D97-AF65-F5344CB8AC3E}">
        <p14:creationId xmlns:p14="http://schemas.microsoft.com/office/powerpoint/2010/main" val="3054542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The concept of using this type of recycled water is not new.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 variety of recycled water projects have been implemented from coast to coast in the United States, around the globe and even in space.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You can visit our OneWaterFlorida.org and view an interactive map highlighting project across the United States and the world.</a:t>
            </a:r>
          </a:p>
        </p:txBody>
      </p:sp>
      <p:sp>
        <p:nvSpPr>
          <p:cNvPr id="4" name="Slide Number Placeholder 3"/>
          <p:cNvSpPr>
            <a:spLocks noGrp="1"/>
          </p:cNvSpPr>
          <p:nvPr>
            <p:ph type="sldNum" sz="quarter" idx="5"/>
          </p:nvPr>
        </p:nvSpPr>
        <p:spPr/>
        <p:txBody>
          <a:bodyPr/>
          <a:lstStyle/>
          <a:p>
            <a:fld id="{BA56ED64-28E4-DD4D-9234-8254E6D7C7ED}" type="slidenum">
              <a:rPr lang="en-US" smtClean="0"/>
              <a:t>9</a:t>
            </a:fld>
            <a:endParaRPr lang="en-US" dirty="0"/>
          </a:p>
        </p:txBody>
      </p:sp>
    </p:spTree>
    <p:extLst>
      <p:ext uri="{BB962C8B-B14F-4D97-AF65-F5344CB8AC3E}">
        <p14:creationId xmlns:p14="http://schemas.microsoft.com/office/powerpoint/2010/main" val="3358187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52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4651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7A8015-2A9A-0E42-A934-744D7A2F3075}"/>
              </a:ext>
            </a:extLst>
          </p:cNvPr>
          <p:cNvSpPr>
            <a:spLocks noGrp="1"/>
          </p:cNvSpPr>
          <p:nvPr>
            <p:ph type="title"/>
          </p:nvPr>
        </p:nvSpPr>
        <p:spPr>
          <a:xfrm>
            <a:off x="2308301" y="498940"/>
            <a:ext cx="9389327" cy="968354"/>
          </a:xfrm>
          <a:prstGeom prst="rect">
            <a:avLst/>
          </a:prstGeom>
        </p:spPr>
        <p:txBody>
          <a:bodyPr/>
          <a:lstStyle>
            <a:lvl1pPr algn="ctr">
              <a:defRPr sz="4400" b="1" i="0">
                <a:solidFill>
                  <a:schemeClr val="bg1"/>
                </a:solidFill>
                <a:effectLst>
                  <a:outerShdw blurRad="50800" dist="38100" dir="2700000" algn="tl" rotWithShape="0">
                    <a:prstClr val="black">
                      <a:alpha val="40000"/>
                    </a:prstClr>
                  </a:outerShdw>
                </a:effectLst>
                <a:latin typeface="Rockwell" panose="02060603020205020403" pitchFamily="18" charset="77"/>
              </a:defRPr>
            </a:lvl1pPr>
          </a:lstStyle>
          <a:p>
            <a:r>
              <a:rPr lang="en-US" dirty="0"/>
              <a:t>Click to edit Master title style</a:t>
            </a:r>
          </a:p>
        </p:txBody>
      </p:sp>
      <p:sp>
        <p:nvSpPr>
          <p:cNvPr id="9" name="Text Placeholder 8">
            <a:extLst>
              <a:ext uri="{FF2B5EF4-FFF2-40B4-BE49-F238E27FC236}">
                <a16:creationId xmlns:a16="http://schemas.microsoft.com/office/drawing/2014/main" id="{52B7A190-6627-3349-BDD3-EBB47A2219BD}"/>
              </a:ext>
            </a:extLst>
          </p:cNvPr>
          <p:cNvSpPr>
            <a:spLocks noGrp="1"/>
          </p:cNvSpPr>
          <p:nvPr>
            <p:ph type="body" sz="quarter" idx="10"/>
          </p:nvPr>
        </p:nvSpPr>
        <p:spPr>
          <a:xfrm>
            <a:off x="2308301" y="1602984"/>
            <a:ext cx="9389327" cy="4756076"/>
          </a:xfrm>
          <a:prstGeom prst="rect">
            <a:avLst/>
          </a:prstGeom>
        </p:spPr>
        <p:txBody>
          <a:bodyPr/>
          <a:lstStyle>
            <a:lvl1pPr>
              <a:defRPr sz="3200" b="0" i="0">
                <a:solidFill>
                  <a:schemeClr val="bg1"/>
                </a:solidFill>
                <a:effectLst>
                  <a:outerShdw blurRad="50800" dist="38100" dir="2700000" algn="tl" rotWithShape="0">
                    <a:prstClr val="black">
                      <a:alpha val="40000"/>
                    </a:prstClr>
                  </a:outerShdw>
                </a:effectLst>
                <a:latin typeface="Rockwell" panose="02060603020205020403" pitchFamily="18" charset="77"/>
              </a:defRPr>
            </a:lvl1pPr>
            <a:lvl2pPr>
              <a:defRPr sz="2800" b="0" i="0">
                <a:latin typeface="Rockwell" panose="02060603020205020403" pitchFamily="18" charset="77"/>
              </a:defRPr>
            </a:lvl2pPr>
            <a:lvl3pPr>
              <a:defRPr sz="2800" b="0" i="0">
                <a:latin typeface="Rockwell" panose="02060603020205020403" pitchFamily="18" charset="77"/>
              </a:defRPr>
            </a:lvl3pPr>
            <a:lvl4pPr>
              <a:defRPr sz="2800" b="0" i="0">
                <a:latin typeface="Rockwell" panose="02060603020205020403" pitchFamily="18" charset="77"/>
              </a:defRPr>
            </a:lvl4pPr>
            <a:lvl5pPr>
              <a:defRPr sz="2800" b="0" i="0">
                <a:latin typeface="Rockwell" panose="02060603020205020403" pitchFamily="18" charset="77"/>
              </a:defRPr>
            </a:lvl5pPr>
          </a:lstStyle>
          <a:p>
            <a:pPr lvl="0"/>
            <a:r>
              <a:rPr lang="en-US" dirty="0"/>
              <a:t>Click to edit Master text styles</a:t>
            </a:r>
          </a:p>
        </p:txBody>
      </p:sp>
    </p:spTree>
    <p:extLst>
      <p:ext uri="{BB962C8B-B14F-4D97-AF65-F5344CB8AC3E}">
        <p14:creationId xmlns:p14="http://schemas.microsoft.com/office/powerpoint/2010/main" val="1590941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07A8015-2A9A-0E42-A934-744D7A2F3075}"/>
              </a:ext>
            </a:extLst>
          </p:cNvPr>
          <p:cNvSpPr>
            <a:spLocks noGrp="1"/>
          </p:cNvSpPr>
          <p:nvPr>
            <p:ph type="title"/>
          </p:nvPr>
        </p:nvSpPr>
        <p:spPr>
          <a:xfrm>
            <a:off x="2308301" y="498940"/>
            <a:ext cx="9389327" cy="968354"/>
          </a:xfrm>
          <a:prstGeom prst="rect">
            <a:avLst/>
          </a:prstGeom>
        </p:spPr>
        <p:txBody>
          <a:bodyPr/>
          <a:lstStyle>
            <a:lvl1pPr algn="ctr">
              <a:defRPr sz="4400" b="1" i="0">
                <a:solidFill>
                  <a:schemeClr val="bg1"/>
                </a:solidFill>
                <a:effectLst>
                  <a:outerShdw blurRad="50800" dist="38100" dir="2700000" algn="tl" rotWithShape="0">
                    <a:prstClr val="black">
                      <a:alpha val="40000"/>
                    </a:prstClr>
                  </a:outerShdw>
                </a:effectLst>
                <a:latin typeface="Rockwell" panose="02060603020205020403" pitchFamily="18" charset="77"/>
              </a:defRPr>
            </a:lvl1pPr>
          </a:lstStyle>
          <a:p>
            <a:r>
              <a:rPr lang="en-US" dirty="0"/>
              <a:t>Click to edit Master title style</a:t>
            </a:r>
          </a:p>
        </p:txBody>
      </p:sp>
      <p:sp>
        <p:nvSpPr>
          <p:cNvPr id="9" name="Text Placeholder 8">
            <a:extLst>
              <a:ext uri="{FF2B5EF4-FFF2-40B4-BE49-F238E27FC236}">
                <a16:creationId xmlns:a16="http://schemas.microsoft.com/office/drawing/2014/main" id="{52B7A190-6627-3349-BDD3-EBB47A2219BD}"/>
              </a:ext>
            </a:extLst>
          </p:cNvPr>
          <p:cNvSpPr>
            <a:spLocks noGrp="1"/>
          </p:cNvSpPr>
          <p:nvPr>
            <p:ph type="body" sz="quarter" idx="10"/>
          </p:nvPr>
        </p:nvSpPr>
        <p:spPr>
          <a:xfrm>
            <a:off x="2308301" y="1602984"/>
            <a:ext cx="9389327" cy="4756076"/>
          </a:xfrm>
          <a:prstGeom prst="rect">
            <a:avLst/>
          </a:prstGeom>
        </p:spPr>
        <p:txBody>
          <a:bodyPr/>
          <a:lstStyle>
            <a:lvl1pPr>
              <a:defRPr sz="3200" b="0" i="0">
                <a:solidFill>
                  <a:schemeClr val="bg1"/>
                </a:solidFill>
                <a:effectLst>
                  <a:outerShdw blurRad="50800" dist="38100" dir="2700000" algn="tl" rotWithShape="0">
                    <a:prstClr val="black">
                      <a:alpha val="40000"/>
                    </a:prstClr>
                  </a:outerShdw>
                </a:effectLst>
                <a:latin typeface="Rockwell" panose="02060603020205020403" pitchFamily="18" charset="77"/>
              </a:defRPr>
            </a:lvl1pPr>
            <a:lvl2pPr>
              <a:defRPr sz="2800" b="0" i="0">
                <a:latin typeface="Rockwell" panose="02060603020205020403" pitchFamily="18" charset="77"/>
              </a:defRPr>
            </a:lvl2pPr>
            <a:lvl3pPr>
              <a:defRPr sz="2800" b="0" i="0">
                <a:latin typeface="Rockwell" panose="02060603020205020403" pitchFamily="18" charset="77"/>
              </a:defRPr>
            </a:lvl3pPr>
            <a:lvl4pPr>
              <a:defRPr sz="2800" b="0" i="0">
                <a:latin typeface="Rockwell" panose="02060603020205020403" pitchFamily="18" charset="77"/>
              </a:defRPr>
            </a:lvl4pPr>
            <a:lvl5pPr>
              <a:defRPr sz="2800" b="0" i="0">
                <a:latin typeface="Rockwell" panose="02060603020205020403" pitchFamily="18" charset="77"/>
              </a:defRPr>
            </a:lvl5pPr>
          </a:lstStyle>
          <a:p>
            <a:pPr lvl="0"/>
            <a:r>
              <a:rPr lang="en-US" dirty="0"/>
              <a:t>Click to edit Master text styles</a:t>
            </a:r>
          </a:p>
        </p:txBody>
      </p:sp>
      <p:pic>
        <p:nvPicPr>
          <p:cNvPr id="3" name="Picture 2">
            <a:extLst>
              <a:ext uri="{FF2B5EF4-FFF2-40B4-BE49-F238E27FC236}">
                <a16:creationId xmlns:a16="http://schemas.microsoft.com/office/drawing/2014/main" id="{05978B4A-74B2-D847-886E-89BAD408592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435" y="4616543"/>
            <a:ext cx="1710105" cy="638051"/>
          </a:xfrm>
          <a:prstGeom prst="rect">
            <a:avLst/>
          </a:prstGeom>
        </p:spPr>
      </p:pic>
      <p:pic>
        <p:nvPicPr>
          <p:cNvPr id="5" name="Picture 4">
            <a:extLst>
              <a:ext uri="{FF2B5EF4-FFF2-40B4-BE49-F238E27FC236}">
                <a16:creationId xmlns:a16="http://schemas.microsoft.com/office/drawing/2014/main" id="{81D8051A-6A93-934B-949D-9FC9D0418A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907" y="5387482"/>
            <a:ext cx="1140086" cy="1177671"/>
          </a:xfrm>
          <a:prstGeom prst="rect">
            <a:avLst/>
          </a:prstGeom>
        </p:spPr>
      </p:pic>
    </p:spTree>
    <p:extLst>
      <p:ext uri="{BB962C8B-B14F-4D97-AF65-F5344CB8AC3E}">
        <p14:creationId xmlns:p14="http://schemas.microsoft.com/office/powerpoint/2010/main" val="18562372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9526675"/>
      </p:ext>
    </p:extLst>
  </p:cSld>
  <p:clrMap bg1="lt1" tx1="dk1" bg2="lt2" tx2="dk2" accent1="accent1" accent2="accent2" accent3="accent3" accent4="accent4" accent5="accent5" accent6="accent6" hlink="hlink" folHlink="folHlink"/>
  <p:sldLayoutIdLst>
    <p:sldLayoutId id="2147483649" r:id="rId1"/>
    <p:sldLayoutId id="214748365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666849"/>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30F1D0-F2AF-0C46-8635-B0AA7E0D1B7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186438" y="5129290"/>
            <a:ext cx="2930125" cy="1172050"/>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7F3D3123-2B64-FF48-ADE6-BF00A4583F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0483" y="1189170"/>
            <a:ext cx="7731210" cy="3487764"/>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F59DEAE0-3C7C-1240-8DDB-7902F6D47F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77827" y="5020763"/>
            <a:ext cx="1344772" cy="138910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4333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D02E-5F29-1748-B886-31ABB82BC77D}"/>
              </a:ext>
            </a:extLst>
          </p:cNvPr>
          <p:cNvSpPr>
            <a:spLocks noGrp="1"/>
          </p:cNvSpPr>
          <p:nvPr>
            <p:ph type="title"/>
          </p:nvPr>
        </p:nvSpPr>
        <p:spPr/>
        <p:txBody>
          <a:bodyPr/>
          <a:lstStyle/>
          <a:p>
            <a:r>
              <a:rPr lang="en-US" dirty="0"/>
              <a:t>Public Sentiment</a:t>
            </a:r>
          </a:p>
        </p:txBody>
      </p:sp>
      <p:sp>
        <p:nvSpPr>
          <p:cNvPr id="3" name="Text Placeholder 2">
            <a:extLst>
              <a:ext uri="{FF2B5EF4-FFF2-40B4-BE49-F238E27FC236}">
                <a16:creationId xmlns:a16="http://schemas.microsoft.com/office/drawing/2014/main" id="{130E8CCE-6C5A-DF46-8B82-8D7D90EE5FEF}"/>
              </a:ext>
            </a:extLst>
          </p:cNvPr>
          <p:cNvSpPr>
            <a:spLocks noGrp="1"/>
          </p:cNvSpPr>
          <p:nvPr>
            <p:ph type="body" sz="quarter" idx="10"/>
          </p:nvPr>
        </p:nvSpPr>
        <p:spPr>
          <a:xfrm>
            <a:off x="2308301" y="2123372"/>
            <a:ext cx="5311699" cy="4756076"/>
          </a:xfrm>
        </p:spPr>
        <p:txBody>
          <a:bodyPr/>
          <a:lstStyle/>
          <a:p>
            <a:pPr marL="0" indent="0">
              <a:lnSpc>
                <a:spcPct val="100000"/>
              </a:lnSpc>
              <a:spcBef>
                <a:spcPts val="1800"/>
              </a:spcBef>
              <a:spcAft>
                <a:spcPts val="1200"/>
              </a:spcAft>
              <a:buNone/>
            </a:pPr>
            <a:r>
              <a:rPr lang="en-US" sz="3000" dirty="0">
                <a:effectLst/>
              </a:rPr>
              <a:t>A statewide survey funded by DEP found the majority of respondents supported indirect and direct potable reuse for all household purposes after they were educated on this type of recycled water.</a:t>
            </a:r>
            <a:endParaRPr lang="en-US" sz="3000" dirty="0"/>
          </a:p>
        </p:txBody>
      </p:sp>
      <p:pic>
        <p:nvPicPr>
          <p:cNvPr id="6" name="Picture 5">
            <a:extLst>
              <a:ext uri="{FF2B5EF4-FFF2-40B4-BE49-F238E27FC236}">
                <a16:creationId xmlns:a16="http://schemas.microsoft.com/office/drawing/2014/main" id="{9130DF7C-928D-7541-8AD5-666DC3FCE2B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531100" y="1545448"/>
            <a:ext cx="4335856" cy="487114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38335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D66-E94C-45E2-86FF-3320D6D55B00}"/>
              </a:ext>
            </a:extLst>
          </p:cNvPr>
          <p:cNvSpPr>
            <a:spLocks noGrp="1"/>
          </p:cNvSpPr>
          <p:nvPr>
            <p:ph type="title"/>
          </p:nvPr>
        </p:nvSpPr>
        <p:spPr>
          <a:xfrm>
            <a:off x="2308301" y="498940"/>
            <a:ext cx="9389327" cy="1419004"/>
          </a:xfrm>
          <a:prstGeom prst="rect">
            <a:avLst/>
          </a:prstGeom>
        </p:spPr>
        <p:txBody>
          <a:bodyPr/>
          <a:lstStyle/>
          <a:p>
            <a:r>
              <a:rPr lang="en-US" dirty="0"/>
              <a:t>Next Steps for</a:t>
            </a:r>
            <a:br>
              <a:rPr lang="en-US" dirty="0"/>
            </a:br>
            <a:r>
              <a:rPr lang="en-US" dirty="0"/>
              <a:t>Recycled Water in Florida</a:t>
            </a:r>
          </a:p>
        </p:txBody>
      </p:sp>
      <p:sp>
        <p:nvSpPr>
          <p:cNvPr id="3" name="Content Placeholder 2">
            <a:extLst>
              <a:ext uri="{FF2B5EF4-FFF2-40B4-BE49-F238E27FC236}">
                <a16:creationId xmlns:a16="http://schemas.microsoft.com/office/drawing/2014/main" id="{E7AFF573-2E2A-4063-ABA3-9CE9B051317E}"/>
              </a:ext>
            </a:extLst>
          </p:cNvPr>
          <p:cNvSpPr>
            <a:spLocks noGrp="1"/>
          </p:cNvSpPr>
          <p:nvPr>
            <p:ph type="body" sz="quarter" idx="10"/>
          </p:nvPr>
        </p:nvSpPr>
        <p:spPr>
          <a:xfrm>
            <a:off x="2308301" y="2127203"/>
            <a:ext cx="9389327" cy="4756076"/>
          </a:xfrm>
          <a:prstGeom prst="rect">
            <a:avLst/>
          </a:prstGeom>
        </p:spPr>
        <p:txBody>
          <a:bodyPr>
            <a:normAutofit/>
          </a:bodyPr>
          <a:lstStyle/>
          <a:p>
            <a:pPr>
              <a:spcBef>
                <a:spcPts val="0"/>
              </a:spcBef>
              <a:spcAft>
                <a:spcPts val="1200"/>
              </a:spcAft>
            </a:pPr>
            <a:r>
              <a:rPr lang="en-US" sz="2800" dirty="0"/>
              <a:t>Clean Waterways Act in 2020 gave DEP the authority it needs to create and update regulations </a:t>
            </a:r>
          </a:p>
          <a:p>
            <a:pPr>
              <a:spcBef>
                <a:spcPts val="0"/>
              </a:spcBef>
              <a:spcAft>
                <a:spcPts val="1200"/>
              </a:spcAft>
            </a:pPr>
            <a:r>
              <a:rPr lang="en-US" sz="2800" dirty="0"/>
              <a:t>DEP initiated the public process to update its regulations based on the Florida Potable Reuse Commission’s recommendations</a:t>
            </a:r>
          </a:p>
          <a:p>
            <a:pPr>
              <a:spcBef>
                <a:spcPts val="0"/>
              </a:spcBef>
              <a:spcAft>
                <a:spcPts val="1200"/>
              </a:spcAft>
            </a:pPr>
            <a:r>
              <a:rPr lang="en-US" sz="2800" dirty="0"/>
              <a:t>Regulations will address contaminants of emerging concern, and federal and state drinking water quality standards</a:t>
            </a:r>
          </a:p>
          <a:p>
            <a:pPr>
              <a:spcBef>
                <a:spcPts val="0"/>
              </a:spcBef>
              <a:spcAft>
                <a:spcPts val="1200"/>
              </a:spcAft>
            </a:pPr>
            <a:r>
              <a:rPr lang="en-US" sz="2800" dirty="0"/>
              <a:t>DEP’s regulations will ensure all recycled water is safe</a:t>
            </a:r>
          </a:p>
        </p:txBody>
      </p:sp>
    </p:spTree>
    <p:extLst>
      <p:ext uri="{BB962C8B-B14F-4D97-AF65-F5344CB8AC3E}">
        <p14:creationId xmlns:p14="http://schemas.microsoft.com/office/powerpoint/2010/main" val="1733277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D66-E94C-45E2-86FF-3320D6D55B00}"/>
              </a:ext>
            </a:extLst>
          </p:cNvPr>
          <p:cNvSpPr>
            <a:spLocks noGrp="1"/>
          </p:cNvSpPr>
          <p:nvPr>
            <p:ph type="title"/>
          </p:nvPr>
        </p:nvSpPr>
        <p:spPr>
          <a:xfrm>
            <a:off x="2194001" y="879924"/>
            <a:ext cx="9389327" cy="767885"/>
          </a:xfrm>
          <a:prstGeom prst="rect">
            <a:avLst/>
          </a:prstGeom>
        </p:spPr>
        <p:txBody>
          <a:bodyPr/>
          <a:lstStyle/>
          <a:p>
            <a:r>
              <a:rPr lang="en-US" dirty="0"/>
              <a:t>OneWaterFlorida.org</a:t>
            </a:r>
          </a:p>
        </p:txBody>
      </p:sp>
      <p:sp>
        <p:nvSpPr>
          <p:cNvPr id="5" name="Content Placeholder 2">
            <a:extLst>
              <a:ext uri="{FF2B5EF4-FFF2-40B4-BE49-F238E27FC236}">
                <a16:creationId xmlns:a16="http://schemas.microsoft.com/office/drawing/2014/main" id="{54FD6E51-8251-4BE2-8D7F-5A80FF970F05}"/>
              </a:ext>
            </a:extLst>
          </p:cNvPr>
          <p:cNvSpPr>
            <a:spLocks noGrp="1"/>
          </p:cNvSpPr>
          <p:nvPr>
            <p:ph type="body" sz="quarter" idx="10"/>
          </p:nvPr>
        </p:nvSpPr>
        <p:spPr>
          <a:xfrm>
            <a:off x="3234146" y="1810021"/>
            <a:ext cx="7309036" cy="4321838"/>
          </a:xfrm>
          <a:prstGeom prst="rect">
            <a:avLst/>
          </a:prstGeom>
        </p:spPr>
        <p:txBody>
          <a:bodyPr>
            <a:noAutofit/>
          </a:bodyPr>
          <a:lstStyle/>
          <a:p>
            <a:pPr algn="l">
              <a:lnSpc>
                <a:spcPct val="200000"/>
              </a:lnSpc>
              <a:spcBef>
                <a:spcPts val="0"/>
              </a:spcBef>
              <a:spcAft>
                <a:spcPts val="1200"/>
              </a:spcAft>
            </a:pPr>
            <a:r>
              <a:rPr lang="en-US" sz="3000" b="0" i="0" u="none" strike="noStrike" baseline="0" dirty="0"/>
              <a:t>Recycled water </a:t>
            </a:r>
            <a:r>
              <a:rPr lang="en-US" sz="3000" dirty="0"/>
              <a:t>f</a:t>
            </a:r>
            <a:r>
              <a:rPr lang="en-US" sz="3000" b="0" i="0" u="none" strike="noStrike" baseline="0" dirty="0"/>
              <a:t>acts</a:t>
            </a:r>
          </a:p>
          <a:p>
            <a:pPr>
              <a:lnSpc>
                <a:spcPct val="200000"/>
              </a:lnSpc>
              <a:spcBef>
                <a:spcPts val="0"/>
              </a:spcBef>
              <a:spcAft>
                <a:spcPts val="1200"/>
              </a:spcAft>
            </a:pPr>
            <a:r>
              <a:rPr lang="en-US" sz="3000" b="0" i="0" u="none" strike="noStrike" baseline="0" dirty="0"/>
              <a:t>Experts working with recycled </a:t>
            </a:r>
            <a:r>
              <a:rPr lang="en-US" sz="3000" dirty="0"/>
              <a:t>w</a:t>
            </a:r>
            <a:r>
              <a:rPr lang="en-US" sz="3000" b="0" i="0" u="none" strike="noStrike" baseline="0" dirty="0"/>
              <a:t>ater</a:t>
            </a:r>
          </a:p>
          <a:p>
            <a:pPr>
              <a:lnSpc>
                <a:spcPct val="200000"/>
              </a:lnSpc>
              <a:spcBef>
                <a:spcPts val="0"/>
              </a:spcBef>
              <a:spcAft>
                <a:spcPts val="1200"/>
              </a:spcAft>
            </a:pPr>
            <a:r>
              <a:rPr lang="en-US" sz="3000" dirty="0"/>
              <a:t>Projects around the world</a:t>
            </a:r>
            <a:endParaRPr lang="en-US" sz="3000" b="0" i="0" u="none" strike="noStrike" baseline="0" dirty="0"/>
          </a:p>
          <a:p>
            <a:pPr algn="l">
              <a:lnSpc>
                <a:spcPct val="200000"/>
              </a:lnSpc>
              <a:spcBef>
                <a:spcPts val="0"/>
              </a:spcBef>
              <a:spcAft>
                <a:spcPts val="1200"/>
              </a:spcAft>
            </a:pPr>
            <a:r>
              <a:rPr lang="en-US" sz="3000" dirty="0"/>
              <a:t>Additional resources</a:t>
            </a:r>
          </a:p>
        </p:txBody>
      </p:sp>
    </p:spTree>
    <p:extLst>
      <p:ext uri="{BB962C8B-B14F-4D97-AF65-F5344CB8AC3E}">
        <p14:creationId xmlns:p14="http://schemas.microsoft.com/office/powerpoint/2010/main" val="929158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D66-E94C-45E2-86FF-3320D6D55B00}"/>
              </a:ext>
            </a:extLst>
          </p:cNvPr>
          <p:cNvSpPr>
            <a:spLocks noGrp="1"/>
          </p:cNvSpPr>
          <p:nvPr>
            <p:ph type="title"/>
          </p:nvPr>
        </p:nvSpPr>
        <p:spPr>
          <a:xfrm>
            <a:off x="2194001" y="2661115"/>
            <a:ext cx="9389327" cy="767885"/>
          </a:xfrm>
          <a:prstGeom prst="rect">
            <a:avLst/>
          </a:prstGeom>
        </p:spPr>
        <p:txBody>
          <a:bodyPr/>
          <a:lstStyle/>
          <a:p>
            <a:r>
              <a:rPr lang="en-US" sz="6600" dirty="0"/>
              <a:t>Questions?</a:t>
            </a:r>
          </a:p>
        </p:txBody>
      </p:sp>
      <p:sp>
        <p:nvSpPr>
          <p:cNvPr id="6" name="Title 1">
            <a:extLst>
              <a:ext uri="{FF2B5EF4-FFF2-40B4-BE49-F238E27FC236}">
                <a16:creationId xmlns:a16="http://schemas.microsoft.com/office/drawing/2014/main" id="{6204DF45-CF8E-1C41-8B8D-6800CA7ABDBE}"/>
              </a:ext>
            </a:extLst>
          </p:cNvPr>
          <p:cNvSpPr txBox="1">
            <a:spLocks/>
          </p:cNvSpPr>
          <p:nvPr/>
        </p:nvSpPr>
        <p:spPr>
          <a:xfrm>
            <a:off x="2194001" y="3235557"/>
            <a:ext cx="9389327" cy="767885"/>
          </a:xfrm>
          <a:prstGeom prst="rect">
            <a:avLst/>
          </a:prstGeom>
        </p:spPr>
        <p:txBody>
          <a:bodyPr/>
          <a:lstStyle>
            <a:lvl1pPr algn="ctr" defTabSz="914400" rtl="0" eaLnBrk="1" latinLnBrk="0" hangingPunct="1">
              <a:lnSpc>
                <a:spcPct val="90000"/>
              </a:lnSpc>
              <a:spcBef>
                <a:spcPct val="0"/>
              </a:spcBef>
              <a:buNone/>
              <a:defRPr sz="4400" b="1" i="0" kern="1200">
                <a:solidFill>
                  <a:schemeClr val="bg1"/>
                </a:solidFill>
                <a:effectLst>
                  <a:outerShdw blurRad="50800" dist="38100" dir="2700000" algn="tl" rotWithShape="0">
                    <a:prstClr val="black">
                      <a:alpha val="40000"/>
                    </a:prstClr>
                  </a:outerShdw>
                </a:effectLst>
                <a:latin typeface="Rockwell" panose="02060603020205020403" pitchFamily="18" charset="77"/>
                <a:ea typeface="+mj-ea"/>
                <a:cs typeface="+mj-cs"/>
              </a:defRPr>
            </a:lvl1pPr>
          </a:lstStyle>
          <a:p>
            <a:endParaRPr lang="en-US" dirty="0">
              <a:solidFill>
                <a:schemeClr val="accent5">
                  <a:lumMod val="40000"/>
                  <a:lumOff val="60000"/>
                </a:schemeClr>
              </a:solidFill>
            </a:endParaRPr>
          </a:p>
        </p:txBody>
      </p:sp>
      <p:pic>
        <p:nvPicPr>
          <p:cNvPr id="4" name="Picture 3">
            <a:extLst>
              <a:ext uri="{FF2B5EF4-FFF2-40B4-BE49-F238E27FC236}">
                <a16:creationId xmlns:a16="http://schemas.microsoft.com/office/drawing/2014/main" id="{085C7E19-8263-4664-8FD9-B19696EA94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8776" y="2362199"/>
            <a:ext cx="2511939" cy="4495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6664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D66-E94C-45E2-86FF-3320D6D55B00}"/>
              </a:ext>
            </a:extLst>
          </p:cNvPr>
          <p:cNvSpPr>
            <a:spLocks noGrp="1"/>
          </p:cNvSpPr>
          <p:nvPr>
            <p:ph type="title"/>
          </p:nvPr>
        </p:nvSpPr>
        <p:spPr>
          <a:prstGeom prst="rect">
            <a:avLst/>
          </a:prstGeom>
        </p:spPr>
        <p:txBody>
          <a:bodyPr/>
          <a:lstStyle/>
          <a:p>
            <a:r>
              <a:rPr lang="en-US" dirty="0"/>
              <a:t>What is Potable Reuse?</a:t>
            </a:r>
          </a:p>
        </p:txBody>
      </p:sp>
      <p:sp>
        <p:nvSpPr>
          <p:cNvPr id="3" name="Content Placeholder 2">
            <a:extLst>
              <a:ext uri="{FF2B5EF4-FFF2-40B4-BE49-F238E27FC236}">
                <a16:creationId xmlns:a16="http://schemas.microsoft.com/office/drawing/2014/main" id="{E7AFF573-2E2A-4063-ABA3-9CE9B051317E}"/>
              </a:ext>
            </a:extLst>
          </p:cNvPr>
          <p:cNvSpPr>
            <a:spLocks noGrp="1"/>
          </p:cNvSpPr>
          <p:nvPr>
            <p:ph type="body" sz="quarter" idx="10"/>
          </p:nvPr>
        </p:nvSpPr>
        <p:spPr>
          <a:xfrm>
            <a:off x="2308301" y="1505638"/>
            <a:ext cx="9389327" cy="4756076"/>
          </a:xfrm>
          <a:prstGeom prst="rect">
            <a:avLst/>
          </a:prstGeom>
        </p:spPr>
        <p:txBody>
          <a:bodyPr>
            <a:normAutofit/>
          </a:bodyPr>
          <a:lstStyle/>
          <a:p>
            <a:pPr>
              <a:spcBef>
                <a:spcPts val="0"/>
              </a:spcBef>
              <a:spcAft>
                <a:spcPts val="1200"/>
              </a:spcAft>
            </a:pPr>
            <a:r>
              <a:rPr lang="en-US" sz="3000" b="0" i="0" u="none" strike="noStrike" baseline="0" dirty="0"/>
              <a:t>Highly treated </a:t>
            </a:r>
            <a:r>
              <a:rPr lang="en-US" sz="3000" b="0" i="0" strike="noStrike" baseline="0" dirty="0"/>
              <a:t>recycled</a:t>
            </a:r>
            <a:r>
              <a:rPr lang="en-US" sz="3000" b="0" i="0" u="none" strike="noStrike" baseline="0" dirty="0"/>
              <a:t> water from various sources people can use for drinking, cooking or bathing</a:t>
            </a:r>
          </a:p>
          <a:p>
            <a:pPr algn="l">
              <a:spcBef>
                <a:spcPts val="0"/>
              </a:spcBef>
              <a:spcAft>
                <a:spcPts val="1200"/>
              </a:spcAft>
            </a:pPr>
            <a:endParaRPr lang="en-US" sz="3000" b="0" i="0" u="none" strike="noStrike" baseline="0" dirty="0"/>
          </a:p>
          <a:p>
            <a:pPr algn="l">
              <a:spcBef>
                <a:spcPts val="0"/>
              </a:spcBef>
              <a:spcAft>
                <a:spcPts val="1200"/>
              </a:spcAft>
            </a:pPr>
            <a:r>
              <a:rPr lang="en-US" sz="3000" b="0" i="0" u="none" strike="noStrike" baseline="0" dirty="0"/>
              <a:t>Meets or is a higher quality than strict state and federal drinking water standards</a:t>
            </a:r>
          </a:p>
          <a:p>
            <a:pPr>
              <a:spcBef>
                <a:spcPts val="0"/>
              </a:spcBef>
              <a:spcAft>
                <a:spcPts val="1200"/>
              </a:spcAft>
            </a:pPr>
            <a:endParaRPr lang="en-US" sz="3000" b="0" i="0" u="none" strike="noStrike" baseline="0" dirty="0"/>
          </a:p>
          <a:p>
            <a:pPr>
              <a:spcBef>
                <a:spcPts val="0"/>
              </a:spcBef>
              <a:spcAft>
                <a:spcPts val="1200"/>
              </a:spcAft>
            </a:pPr>
            <a:r>
              <a:rPr lang="en-US" sz="3000" b="0" i="0" u="none" strike="noStrike" baseline="0" dirty="0"/>
              <a:t>Proven technology to make the water safe</a:t>
            </a:r>
          </a:p>
          <a:p>
            <a:pPr algn="l">
              <a:spcAft>
                <a:spcPts val="1200"/>
              </a:spcAft>
            </a:pPr>
            <a:endParaRPr lang="en-US" dirty="0"/>
          </a:p>
        </p:txBody>
      </p:sp>
    </p:spTree>
    <p:extLst>
      <p:ext uri="{BB962C8B-B14F-4D97-AF65-F5344CB8AC3E}">
        <p14:creationId xmlns:p14="http://schemas.microsoft.com/office/powerpoint/2010/main" val="3563757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D66-E94C-45E2-86FF-3320D6D55B00}"/>
              </a:ext>
            </a:extLst>
          </p:cNvPr>
          <p:cNvSpPr>
            <a:spLocks noGrp="1"/>
          </p:cNvSpPr>
          <p:nvPr>
            <p:ph type="title"/>
          </p:nvPr>
        </p:nvSpPr>
        <p:spPr>
          <a:prstGeom prst="rect">
            <a:avLst/>
          </a:prstGeom>
        </p:spPr>
        <p:txBody>
          <a:bodyPr/>
          <a:lstStyle/>
          <a:p>
            <a:r>
              <a:rPr lang="en-US" dirty="0"/>
              <a:t>Florida’s Water Supply</a:t>
            </a:r>
          </a:p>
        </p:txBody>
      </p:sp>
      <p:sp>
        <p:nvSpPr>
          <p:cNvPr id="3" name="Content Placeholder 2">
            <a:extLst>
              <a:ext uri="{FF2B5EF4-FFF2-40B4-BE49-F238E27FC236}">
                <a16:creationId xmlns:a16="http://schemas.microsoft.com/office/drawing/2014/main" id="{E7AFF573-2E2A-4063-ABA3-9CE9B051317E}"/>
              </a:ext>
            </a:extLst>
          </p:cNvPr>
          <p:cNvSpPr>
            <a:spLocks noGrp="1"/>
          </p:cNvSpPr>
          <p:nvPr>
            <p:ph type="body" sz="quarter" idx="10"/>
          </p:nvPr>
        </p:nvSpPr>
        <p:spPr>
          <a:xfrm>
            <a:off x="2308301" y="1505638"/>
            <a:ext cx="9389327" cy="4756076"/>
          </a:xfrm>
          <a:prstGeom prst="rect">
            <a:avLst/>
          </a:prstGeom>
        </p:spPr>
        <p:txBody>
          <a:bodyPr>
            <a:normAutofit/>
          </a:bodyPr>
          <a:lstStyle/>
          <a:p>
            <a:pPr>
              <a:spcBef>
                <a:spcPts val="0"/>
              </a:spcBef>
              <a:spcAft>
                <a:spcPts val="1200"/>
              </a:spcAft>
            </a:pPr>
            <a:r>
              <a:rPr lang="en-US" sz="3000" u="none" strike="noStrike" baseline="0" dirty="0"/>
              <a:t>Floridians use nearly 6.4 billion gallons of water per day</a:t>
            </a:r>
          </a:p>
          <a:p>
            <a:pPr>
              <a:spcBef>
                <a:spcPts val="0"/>
              </a:spcBef>
              <a:spcAft>
                <a:spcPts val="1200"/>
              </a:spcAft>
            </a:pPr>
            <a:endParaRPr lang="en-US" sz="3000" u="none" strike="noStrike" baseline="0" dirty="0"/>
          </a:p>
          <a:p>
            <a:pPr>
              <a:spcBef>
                <a:spcPts val="0"/>
              </a:spcBef>
              <a:spcAft>
                <a:spcPts val="1200"/>
              </a:spcAft>
            </a:pPr>
            <a:r>
              <a:rPr lang="en-US" sz="3000" u="none" strike="noStrike" baseline="0" dirty="0"/>
              <a:t>Estimated 1,000 people moving to the state daily</a:t>
            </a:r>
          </a:p>
          <a:p>
            <a:pPr>
              <a:spcBef>
                <a:spcPts val="0"/>
              </a:spcBef>
              <a:spcAft>
                <a:spcPts val="1200"/>
              </a:spcAft>
            </a:pPr>
            <a:endParaRPr lang="en-US" sz="3000" dirty="0"/>
          </a:p>
          <a:p>
            <a:pPr>
              <a:spcBef>
                <a:spcPts val="0"/>
              </a:spcBef>
              <a:spcAft>
                <a:spcPts val="1200"/>
              </a:spcAft>
            </a:pPr>
            <a:r>
              <a:rPr lang="en-US" sz="3000" dirty="0"/>
              <a:t>N</a:t>
            </a:r>
            <a:r>
              <a:rPr lang="en-US" sz="3000" u="none" strike="noStrike" baseline="0" dirty="0"/>
              <a:t>eed an additional 1 billion gallons of water per day by 2040</a:t>
            </a:r>
          </a:p>
          <a:p>
            <a:pPr algn="l">
              <a:spcBef>
                <a:spcPts val="0"/>
              </a:spcBef>
              <a:spcAft>
                <a:spcPts val="1200"/>
              </a:spcAft>
            </a:pPr>
            <a:endParaRPr lang="en-US" sz="3000" dirty="0"/>
          </a:p>
          <a:p>
            <a:pPr algn="l">
              <a:spcBef>
                <a:spcPts val="0"/>
              </a:spcBef>
              <a:spcAft>
                <a:spcPts val="1200"/>
              </a:spcAft>
            </a:pPr>
            <a:r>
              <a:rPr lang="en-US" sz="3000" dirty="0"/>
              <a:t>Our supply is not endless</a:t>
            </a:r>
          </a:p>
        </p:txBody>
      </p:sp>
    </p:spTree>
    <p:extLst>
      <p:ext uri="{BB962C8B-B14F-4D97-AF65-F5344CB8AC3E}">
        <p14:creationId xmlns:p14="http://schemas.microsoft.com/office/powerpoint/2010/main" val="224616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D66-E94C-45E2-86FF-3320D6D55B00}"/>
              </a:ext>
            </a:extLst>
          </p:cNvPr>
          <p:cNvSpPr>
            <a:spLocks noGrp="1"/>
          </p:cNvSpPr>
          <p:nvPr>
            <p:ph type="title"/>
          </p:nvPr>
        </p:nvSpPr>
        <p:spPr>
          <a:prstGeom prst="rect">
            <a:avLst/>
          </a:prstGeom>
        </p:spPr>
        <p:txBody>
          <a:bodyPr/>
          <a:lstStyle/>
          <a:p>
            <a:r>
              <a:rPr lang="en-US" dirty="0"/>
              <a:t>Supplying Florida’s Demand</a:t>
            </a:r>
          </a:p>
        </p:txBody>
      </p:sp>
      <p:pic>
        <p:nvPicPr>
          <p:cNvPr id="6" name="Picture 5">
            <a:extLst>
              <a:ext uri="{FF2B5EF4-FFF2-40B4-BE49-F238E27FC236}">
                <a16:creationId xmlns:a16="http://schemas.microsoft.com/office/drawing/2014/main" id="{E7F40BEF-93BA-4F49-982A-BCA22D94851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64981" y="1470847"/>
            <a:ext cx="9742464" cy="49890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174240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D66-E94C-45E2-86FF-3320D6D55B00}"/>
              </a:ext>
            </a:extLst>
          </p:cNvPr>
          <p:cNvSpPr>
            <a:spLocks noGrp="1"/>
          </p:cNvSpPr>
          <p:nvPr>
            <p:ph type="title"/>
          </p:nvPr>
        </p:nvSpPr>
        <p:spPr>
          <a:xfrm>
            <a:off x="2308301" y="498940"/>
            <a:ext cx="9389327" cy="1342560"/>
          </a:xfrm>
          <a:prstGeom prst="rect">
            <a:avLst/>
          </a:prstGeom>
        </p:spPr>
        <p:txBody>
          <a:bodyPr/>
          <a:lstStyle/>
          <a:p>
            <a:r>
              <a:rPr lang="en-US" dirty="0"/>
              <a:t>Indirect and Direct</a:t>
            </a:r>
            <a:br>
              <a:rPr lang="en-US" dirty="0"/>
            </a:br>
            <a:r>
              <a:rPr lang="en-US" dirty="0"/>
              <a:t>Potable Reuse</a:t>
            </a:r>
          </a:p>
        </p:txBody>
      </p:sp>
      <p:pic>
        <p:nvPicPr>
          <p:cNvPr id="5" name="Picture 4">
            <a:extLst>
              <a:ext uri="{FF2B5EF4-FFF2-40B4-BE49-F238E27FC236}">
                <a16:creationId xmlns:a16="http://schemas.microsoft.com/office/drawing/2014/main" id="{D0D01211-F8E7-794A-BCF3-4926E9E13DD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07645" y="1895010"/>
            <a:ext cx="9182100" cy="44577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4278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D66-E94C-45E2-86FF-3320D6D55B00}"/>
              </a:ext>
            </a:extLst>
          </p:cNvPr>
          <p:cNvSpPr>
            <a:spLocks noGrp="1"/>
          </p:cNvSpPr>
          <p:nvPr>
            <p:ph type="title"/>
          </p:nvPr>
        </p:nvSpPr>
        <p:spPr>
          <a:xfrm>
            <a:off x="2308301" y="257640"/>
            <a:ext cx="7231939" cy="1248580"/>
          </a:xfrm>
          <a:prstGeom prst="rect">
            <a:avLst/>
          </a:prstGeom>
        </p:spPr>
        <p:txBody>
          <a:bodyPr>
            <a:noAutofit/>
          </a:bodyPr>
          <a:lstStyle/>
          <a:p>
            <a:r>
              <a:rPr lang="en-US" dirty="0"/>
              <a:t>Process to Treat Recycled Water (Direct)</a:t>
            </a:r>
          </a:p>
        </p:txBody>
      </p:sp>
      <p:sp>
        <p:nvSpPr>
          <p:cNvPr id="3" name="Content Placeholder 2">
            <a:extLst>
              <a:ext uri="{FF2B5EF4-FFF2-40B4-BE49-F238E27FC236}">
                <a16:creationId xmlns:a16="http://schemas.microsoft.com/office/drawing/2014/main" id="{E7AFF573-2E2A-4063-ABA3-9CE9B051317E}"/>
              </a:ext>
            </a:extLst>
          </p:cNvPr>
          <p:cNvSpPr>
            <a:spLocks noGrp="1"/>
          </p:cNvSpPr>
          <p:nvPr>
            <p:ph type="body" sz="quarter" idx="10"/>
          </p:nvPr>
        </p:nvSpPr>
        <p:spPr>
          <a:xfrm>
            <a:off x="2288006" y="1698164"/>
            <a:ext cx="7404659" cy="4756076"/>
          </a:xfrm>
          <a:prstGeom prst="rect">
            <a:avLst/>
          </a:prstGeom>
        </p:spPr>
        <p:txBody>
          <a:bodyPr>
            <a:noAutofit/>
          </a:bodyPr>
          <a:lstStyle/>
          <a:p>
            <a:pPr algn="l">
              <a:spcBef>
                <a:spcPts val="0"/>
              </a:spcBef>
              <a:spcAft>
                <a:spcPts val="1200"/>
              </a:spcAft>
            </a:pPr>
            <a:r>
              <a:rPr lang="en-US" sz="2900" dirty="0"/>
              <a:t>1. Goes through multiple advanced pretreatment processes, aeration and nutrient removal</a:t>
            </a:r>
          </a:p>
          <a:p>
            <a:pPr algn="l">
              <a:spcBef>
                <a:spcPts val="0"/>
              </a:spcBef>
              <a:spcAft>
                <a:spcPts val="1200"/>
              </a:spcAft>
            </a:pPr>
            <a:r>
              <a:rPr lang="en-US" sz="2900" dirty="0"/>
              <a:t>2. The water receives additional filtration to remove microorganisms, including viruses, bacteria and other pollutants</a:t>
            </a:r>
          </a:p>
          <a:p>
            <a:pPr algn="l">
              <a:spcBef>
                <a:spcPts val="0"/>
              </a:spcBef>
              <a:spcAft>
                <a:spcPts val="1200"/>
              </a:spcAft>
            </a:pPr>
            <a:r>
              <a:rPr lang="en-US" sz="2900" dirty="0"/>
              <a:t>3. Protection through advanced disinfection treatments such as ultraviolet light, ozone and peroxide to ensure high-quality drinking water</a:t>
            </a:r>
          </a:p>
        </p:txBody>
      </p:sp>
      <p:pic>
        <p:nvPicPr>
          <p:cNvPr id="5" name="Picture 4">
            <a:extLst>
              <a:ext uri="{FF2B5EF4-FFF2-40B4-BE49-F238E27FC236}">
                <a16:creationId xmlns:a16="http://schemas.microsoft.com/office/drawing/2014/main" id="{C5A27773-08E3-264C-9ACF-BE7F567C6E0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883699" y="403760"/>
            <a:ext cx="1887932" cy="6050480"/>
          </a:xfrm>
          <a:prstGeom prst="rect">
            <a:avLst/>
          </a:prstGeom>
        </p:spPr>
      </p:pic>
      <p:pic>
        <p:nvPicPr>
          <p:cNvPr id="6" name="Picture 5">
            <a:extLst>
              <a:ext uri="{FF2B5EF4-FFF2-40B4-BE49-F238E27FC236}">
                <a16:creationId xmlns:a16="http://schemas.microsoft.com/office/drawing/2014/main" id="{D6A72ED3-01E4-C240-8F2F-91F0B8F552D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883699" y="403760"/>
            <a:ext cx="1887931" cy="6050480"/>
          </a:xfrm>
          <a:prstGeom prst="rect">
            <a:avLst/>
          </a:prstGeom>
        </p:spPr>
      </p:pic>
      <p:pic>
        <p:nvPicPr>
          <p:cNvPr id="7" name="Picture 6">
            <a:extLst>
              <a:ext uri="{FF2B5EF4-FFF2-40B4-BE49-F238E27FC236}">
                <a16:creationId xmlns:a16="http://schemas.microsoft.com/office/drawing/2014/main" id="{D458072F-2EF3-C043-8B45-E8289B6636D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883698" y="257640"/>
            <a:ext cx="1887931" cy="6050477"/>
          </a:xfrm>
          <a:prstGeom prst="rect">
            <a:avLst/>
          </a:prstGeom>
        </p:spPr>
      </p:pic>
    </p:spTree>
    <p:extLst>
      <p:ext uri="{BB962C8B-B14F-4D97-AF65-F5344CB8AC3E}">
        <p14:creationId xmlns:p14="http://schemas.microsoft.com/office/powerpoint/2010/main" val="317425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additive="base">
                                        <p:cTn id="1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D66-E94C-45E2-86FF-3320D6D55B00}"/>
              </a:ext>
            </a:extLst>
          </p:cNvPr>
          <p:cNvSpPr>
            <a:spLocks noGrp="1"/>
          </p:cNvSpPr>
          <p:nvPr>
            <p:ph type="title"/>
          </p:nvPr>
        </p:nvSpPr>
        <p:spPr>
          <a:prstGeom prst="rect">
            <a:avLst/>
          </a:prstGeom>
        </p:spPr>
        <p:txBody>
          <a:bodyPr/>
          <a:lstStyle/>
          <a:p>
            <a:r>
              <a:rPr lang="en-US" dirty="0"/>
              <a:t>Making Sure Water is Safe</a:t>
            </a:r>
          </a:p>
        </p:txBody>
      </p:sp>
      <p:sp>
        <p:nvSpPr>
          <p:cNvPr id="3" name="Content Placeholder 2">
            <a:extLst>
              <a:ext uri="{FF2B5EF4-FFF2-40B4-BE49-F238E27FC236}">
                <a16:creationId xmlns:a16="http://schemas.microsoft.com/office/drawing/2014/main" id="{E7AFF573-2E2A-4063-ABA3-9CE9B051317E}"/>
              </a:ext>
            </a:extLst>
          </p:cNvPr>
          <p:cNvSpPr>
            <a:spLocks noGrp="1"/>
          </p:cNvSpPr>
          <p:nvPr>
            <p:ph type="body" sz="quarter" idx="10"/>
          </p:nvPr>
        </p:nvSpPr>
        <p:spPr>
          <a:xfrm>
            <a:off x="2308300" y="1602984"/>
            <a:ext cx="9389327" cy="4756076"/>
          </a:xfrm>
          <a:prstGeom prst="rect">
            <a:avLst/>
          </a:prstGeom>
        </p:spPr>
        <p:txBody>
          <a:bodyPr>
            <a:noAutofit/>
          </a:bodyPr>
          <a:lstStyle/>
          <a:p>
            <a:pPr algn="l">
              <a:spcBef>
                <a:spcPts val="0"/>
              </a:spcBef>
              <a:spcAft>
                <a:spcPts val="1200"/>
              </a:spcAft>
            </a:pPr>
            <a:r>
              <a:rPr lang="en-US" sz="3000" b="0" i="0" u="none" strike="noStrike" baseline="0" dirty="0"/>
              <a:t>Highly trained and certified water treatment operators maintain safe, functioning water systems in Florida</a:t>
            </a:r>
          </a:p>
          <a:p>
            <a:pPr>
              <a:spcBef>
                <a:spcPts val="0"/>
              </a:spcBef>
              <a:spcAft>
                <a:spcPts val="1200"/>
              </a:spcAft>
            </a:pPr>
            <a:r>
              <a:rPr lang="en-US" sz="3000" b="0" i="0" u="none" strike="noStrike" baseline="0" dirty="0"/>
              <a:t>Florida Department of Environmental Protection (DEP) ensures utilities provide safe, reliable water </a:t>
            </a:r>
            <a:r>
              <a:rPr lang="en-US" sz="3000" b="0" i="0" u="none" strike="noStrike" baseline="0"/>
              <a:t>to Floridians</a:t>
            </a:r>
            <a:endParaRPr lang="en-US" sz="3000" b="0" i="0" u="none" strike="noStrike" baseline="0" dirty="0"/>
          </a:p>
          <a:p>
            <a:pPr algn="l">
              <a:spcBef>
                <a:spcPts val="0"/>
              </a:spcBef>
              <a:spcAft>
                <a:spcPts val="1200"/>
              </a:spcAft>
            </a:pPr>
            <a:r>
              <a:rPr lang="en-US" sz="3000" dirty="0"/>
              <a:t>Ensures </a:t>
            </a:r>
            <a:r>
              <a:rPr lang="en-US" sz="3000" b="0" i="0" u="none" strike="noStrike" baseline="0" dirty="0"/>
              <a:t>that water utilities provide safe, reliable drinking water to Floridians, including those using recycled water</a:t>
            </a:r>
            <a:endParaRPr lang="en-US" sz="3000" dirty="0"/>
          </a:p>
        </p:txBody>
      </p:sp>
    </p:spTree>
    <p:extLst>
      <p:ext uri="{BB962C8B-B14F-4D97-AF65-F5344CB8AC3E}">
        <p14:creationId xmlns:p14="http://schemas.microsoft.com/office/powerpoint/2010/main" val="397910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D66-E94C-45E2-86FF-3320D6D55B00}"/>
              </a:ext>
            </a:extLst>
          </p:cNvPr>
          <p:cNvSpPr>
            <a:spLocks noGrp="1"/>
          </p:cNvSpPr>
          <p:nvPr>
            <p:ph type="title"/>
          </p:nvPr>
        </p:nvSpPr>
        <p:spPr>
          <a:xfrm>
            <a:off x="2308301" y="498940"/>
            <a:ext cx="9389327" cy="1319700"/>
          </a:xfrm>
          <a:prstGeom prst="rect">
            <a:avLst/>
          </a:prstGeom>
        </p:spPr>
        <p:txBody>
          <a:bodyPr/>
          <a:lstStyle/>
          <a:p>
            <a:r>
              <a:rPr lang="en-US" dirty="0"/>
              <a:t>Recycled Water</a:t>
            </a:r>
            <a:br>
              <a:rPr lang="en-US" dirty="0"/>
            </a:br>
            <a:r>
              <a:rPr lang="en-US" dirty="0"/>
              <a:t>Helps Our Environment</a:t>
            </a:r>
          </a:p>
        </p:txBody>
      </p:sp>
      <p:sp>
        <p:nvSpPr>
          <p:cNvPr id="3" name="Content Placeholder 2">
            <a:extLst>
              <a:ext uri="{FF2B5EF4-FFF2-40B4-BE49-F238E27FC236}">
                <a16:creationId xmlns:a16="http://schemas.microsoft.com/office/drawing/2014/main" id="{E7AFF573-2E2A-4063-ABA3-9CE9B051317E}"/>
              </a:ext>
            </a:extLst>
          </p:cNvPr>
          <p:cNvSpPr>
            <a:spLocks noGrp="1"/>
          </p:cNvSpPr>
          <p:nvPr>
            <p:ph type="body" sz="quarter" idx="10"/>
          </p:nvPr>
        </p:nvSpPr>
        <p:spPr>
          <a:xfrm>
            <a:off x="2308301" y="2097299"/>
            <a:ext cx="5023463" cy="4522126"/>
          </a:xfrm>
          <a:prstGeom prst="rect">
            <a:avLst/>
          </a:prstGeom>
        </p:spPr>
        <p:txBody>
          <a:bodyPr>
            <a:normAutofit/>
          </a:bodyPr>
          <a:lstStyle/>
          <a:p>
            <a:pPr algn="l">
              <a:spcBef>
                <a:spcPts val="0"/>
              </a:spcBef>
              <a:spcAft>
                <a:spcPts val="1200"/>
              </a:spcAft>
            </a:pPr>
            <a:r>
              <a:rPr lang="en-US" sz="3000" b="0" i="0" u="none" strike="noStrike" baseline="0" dirty="0"/>
              <a:t>Relieves pressure on Florida’s water resources and ecosystems</a:t>
            </a:r>
          </a:p>
          <a:p>
            <a:pPr algn="l">
              <a:spcBef>
                <a:spcPts val="0"/>
              </a:spcBef>
              <a:spcAft>
                <a:spcPts val="1200"/>
              </a:spcAft>
            </a:pPr>
            <a:r>
              <a:rPr lang="en-US" sz="3000" b="0" i="0" u="none" strike="noStrike" baseline="0" dirty="0"/>
              <a:t>More water remains in our rivers and springs for the fish, plants and wildlife that rely upon them such as fish, birds and the endangered manatee</a:t>
            </a:r>
            <a:endParaRPr lang="en-US" sz="3000" dirty="0"/>
          </a:p>
        </p:txBody>
      </p:sp>
      <p:pic>
        <p:nvPicPr>
          <p:cNvPr id="8" name="Picture 7">
            <a:extLst>
              <a:ext uri="{FF2B5EF4-FFF2-40B4-BE49-F238E27FC236}">
                <a16:creationId xmlns:a16="http://schemas.microsoft.com/office/drawing/2014/main" id="{32E8BB6D-8973-B94E-8522-D3B3C9D99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148" y="1872418"/>
            <a:ext cx="4854498" cy="4747007"/>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55219A64-D131-E64B-809D-8701A4D1FA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88890" y="3208620"/>
            <a:ext cx="2094809" cy="2074602"/>
          </a:xfrm>
          <a:prstGeom prst="rect">
            <a:avLst/>
          </a:prstGeom>
        </p:spPr>
      </p:pic>
      <p:pic>
        <p:nvPicPr>
          <p:cNvPr id="15" name="Picture 14">
            <a:extLst>
              <a:ext uri="{FF2B5EF4-FFF2-40B4-BE49-F238E27FC236}">
                <a16:creationId xmlns:a16="http://schemas.microsoft.com/office/drawing/2014/main" id="{58D48CDD-9B12-4040-AABA-3656022CF7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1669" y="5181078"/>
            <a:ext cx="2637183" cy="1287196"/>
          </a:xfrm>
          <a:prstGeom prst="rect">
            <a:avLst/>
          </a:prstGeom>
        </p:spPr>
      </p:pic>
    </p:spTree>
    <p:extLst>
      <p:ext uri="{BB962C8B-B14F-4D97-AF65-F5344CB8AC3E}">
        <p14:creationId xmlns:p14="http://schemas.microsoft.com/office/powerpoint/2010/main" val="1967665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08D66-E94C-45E2-86FF-3320D6D55B00}"/>
              </a:ext>
            </a:extLst>
          </p:cNvPr>
          <p:cNvSpPr>
            <a:spLocks noGrp="1"/>
          </p:cNvSpPr>
          <p:nvPr>
            <p:ph type="title"/>
          </p:nvPr>
        </p:nvSpPr>
        <p:spPr>
          <a:prstGeom prst="rect">
            <a:avLst/>
          </a:prstGeom>
        </p:spPr>
        <p:txBody>
          <a:bodyPr/>
          <a:lstStyle/>
          <a:p>
            <a:r>
              <a:rPr lang="en-US" dirty="0"/>
              <a:t>Recycled Water Around the World and Beyond</a:t>
            </a:r>
          </a:p>
        </p:txBody>
      </p:sp>
      <p:sp>
        <p:nvSpPr>
          <p:cNvPr id="4" name="Title 1">
            <a:extLst>
              <a:ext uri="{FF2B5EF4-FFF2-40B4-BE49-F238E27FC236}">
                <a16:creationId xmlns:a16="http://schemas.microsoft.com/office/drawing/2014/main" id="{83445ED2-3B61-4BFD-9D54-EE0179236E08}"/>
              </a:ext>
            </a:extLst>
          </p:cNvPr>
          <p:cNvSpPr txBox="1">
            <a:spLocks/>
          </p:cNvSpPr>
          <p:nvPr/>
        </p:nvSpPr>
        <p:spPr>
          <a:xfrm>
            <a:off x="2440565" y="2607140"/>
            <a:ext cx="4562399" cy="3247560"/>
          </a:xfrm>
          <a:prstGeom prst="rect">
            <a:avLst/>
          </a:prstGeom>
        </p:spPr>
        <p:txBody>
          <a:bodyPr/>
          <a:lstStyle>
            <a:lvl1pPr algn="ctr" defTabSz="914400" rtl="0" eaLnBrk="1" latinLnBrk="0" hangingPunct="1">
              <a:lnSpc>
                <a:spcPct val="90000"/>
              </a:lnSpc>
              <a:spcBef>
                <a:spcPct val="0"/>
              </a:spcBef>
              <a:buNone/>
              <a:defRPr sz="4400" b="1" i="0" kern="1200">
                <a:solidFill>
                  <a:schemeClr val="bg1"/>
                </a:solidFill>
                <a:effectLst>
                  <a:outerShdw blurRad="50800" dist="38100" dir="2700000" algn="tl" rotWithShape="0">
                    <a:prstClr val="black">
                      <a:alpha val="40000"/>
                    </a:prstClr>
                  </a:outerShdw>
                </a:effectLst>
                <a:latin typeface="Rockwell" panose="02060603020205020403" pitchFamily="18" charset="77"/>
                <a:ea typeface="+mj-ea"/>
                <a:cs typeface="+mj-cs"/>
              </a:defRPr>
            </a:lvl1pPr>
          </a:lstStyle>
          <a:p>
            <a:r>
              <a:rPr lang="en-US" sz="3000" b="0" dirty="0">
                <a:effectLst/>
              </a:rPr>
              <a:t>Recycled water projects have been implemented from coast to coast in the United States, around the globe and even in space.</a:t>
            </a:r>
          </a:p>
        </p:txBody>
      </p:sp>
      <p:pic>
        <p:nvPicPr>
          <p:cNvPr id="5" name="Picture 4" descr="A picture containing nature, outdoor object&#10;&#10;Description automatically generated">
            <a:extLst>
              <a:ext uri="{FF2B5EF4-FFF2-40B4-BE49-F238E27FC236}">
                <a16:creationId xmlns:a16="http://schemas.microsoft.com/office/drawing/2014/main" id="{804C59B5-DF4C-4826-8AB8-8D3219107D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8259" y="2329235"/>
            <a:ext cx="3307976" cy="3307976"/>
          </a:xfrm>
          <a:prstGeom prst="rect">
            <a:avLst/>
          </a:prstGeom>
          <a:ln w="57150">
            <a:solidFill>
              <a:schemeClr val="tx1"/>
            </a:solidFill>
          </a:ln>
        </p:spPr>
      </p:pic>
    </p:spTree>
    <p:extLst>
      <p:ext uri="{BB962C8B-B14F-4D97-AF65-F5344CB8AC3E}">
        <p14:creationId xmlns:p14="http://schemas.microsoft.com/office/powerpoint/2010/main" val="38153615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925</TotalTime>
  <Words>1147</Words>
  <Application>Microsoft Office PowerPoint</Application>
  <PresentationFormat>Widescreen</PresentationFormat>
  <Paragraphs>102</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Arial</vt:lpstr>
      <vt:lpstr>Calibri</vt:lpstr>
      <vt:lpstr>Rockwell</vt:lpstr>
      <vt:lpstr>Office Theme</vt:lpstr>
      <vt:lpstr>1_Office Theme</vt:lpstr>
      <vt:lpstr>PowerPoint Presentation</vt:lpstr>
      <vt:lpstr>What is Potable Reuse?</vt:lpstr>
      <vt:lpstr>Florida’s Water Supply</vt:lpstr>
      <vt:lpstr>Supplying Florida’s Demand</vt:lpstr>
      <vt:lpstr>Indirect and Direct Potable Reuse</vt:lpstr>
      <vt:lpstr>Process to Treat Recycled Water (Direct)</vt:lpstr>
      <vt:lpstr>Making Sure Water is Safe</vt:lpstr>
      <vt:lpstr>Recycled Water Helps Our Environment</vt:lpstr>
      <vt:lpstr>Recycled Water Around the World and Beyond</vt:lpstr>
      <vt:lpstr>Public Sentiment</vt:lpstr>
      <vt:lpstr>Next Steps for Recycled Water in Florida</vt:lpstr>
      <vt:lpstr>OneWaterFlorida.org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Carrieann Adkins</dc:creator>
  <cp:lastModifiedBy>Michele A. Sager</cp:lastModifiedBy>
  <cp:revision>119</cp:revision>
  <dcterms:created xsi:type="dcterms:W3CDTF">2020-07-28T12:09:13Z</dcterms:created>
  <dcterms:modified xsi:type="dcterms:W3CDTF">2021-02-01T18:09:37Z</dcterms:modified>
</cp:coreProperties>
</file>